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5"/>
  </p:notesMasterIdLst>
  <p:handoutMasterIdLst>
    <p:handoutMasterId r:id="rId16"/>
  </p:handoutMasterIdLst>
  <p:sldIdLst>
    <p:sldId id="2147476025" r:id="rId6"/>
    <p:sldId id="2147481210" r:id="rId7"/>
    <p:sldId id="2147481211" r:id="rId8"/>
    <p:sldId id="2147481215" r:id="rId9"/>
    <p:sldId id="2147481212" r:id="rId10"/>
    <p:sldId id="2147481213" r:id="rId11"/>
    <p:sldId id="2147481216" r:id="rId12"/>
    <p:sldId id="2147481214" r:id="rId13"/>
    <p:sldId id="2147476029" r:id="rId14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ne slide" id="{434606BF-9DC5-49BB-825F-2E7709663107}">
          <p14:sldIdLst/>
        </p14:section>
        <p14:section name="presentation" id="{9AF92590-499D-46C0-A22D-3D613AA4EA75}">
          <p14:sldIdLst>
            <p14:sldId id="2147476025"/>
            <p14:sldId id="2147481210"/>
            <p14:sldId id="2147481211"/>
            <p14:sldId id="2147481215"/>
            <p14:sldId id="2147481212"/>
            <p14:sldId id="2147481213"/>
            <p14:sldId id="2147481216"/>
            <p14:sldId id="2147481214"/>
            <p14:sldId id="21474760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F1701F-765F-4A0F-C630-C8BD545BD1E4}" name="NEVICATO Guillaume INNOV/NET" initials="NGI" userId="NEVICATO Guillaume INNOV/NE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49B26C"/>
    <a:srgbClr val="74CD74"/>
    <a:srgbClr val="369355"/>
    <a:srgbClr val="C4C4C4"/>
    <a:srgbClr val="459A44"/>
    <a:srgbClr val="FF7900"/>
    <a:srgbClr val="CCEDCC"/>
    <a:srgbClr val="75C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6EE3995-A612-4286-9733-6F66701D9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60921A-7F6D-4895-A72E-89300687C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20CD-9CDF-40F4-B8DC-BAA3FD402FB3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0908-6013-4C5C-9713-D476C34098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2A8B6-9568-444B-8056-911D7039E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6A932-6B74-4DF1-9B10-FFB622EB656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1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7B6A-556B-49EC-8764-5A9570A13AE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F884-8818-47A3-98A4-AF2B87A0D48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3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2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4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F884-8818-47A3-98A4-AF2B87A0D4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6FCCF-E692-4DE3-B0C6-2C1841866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25FD93-089F-471F-866B-61CE8790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DC573-183C-43E9-87ED-915EC989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A82F8-3D84-4BDE-BFFB-2BC2EA5A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8A561-D780-4BAF-989B-AFEFD136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27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C9C52-E92B-4857-937B-E6ED794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5BCAD3-B196-4661-8703-725AC24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92DCBF-9F00-4E40-9D4B-557EBD01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A53720-4E4E-4402-812C-08C6A8AE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0696D72B-09C6-4CA9-F9FC-FEFE56D9A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1" y="108585"/>
            <a:ext cx="950062" cy="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334B70-2224-4ECA-A7A6-82C725A9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F690F9-C004-43CD-A721-0DF7D235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8F9D0F-9CBB-47C3-AA3B-CC6DCDE3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8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4CE80-3814-4184-A22C-FF21E695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E5186-D563-476B-B3BD-A851E460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029812-8920-438F-874C-7D23B75C8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FE93B-0439-4A7D-9C38-631FD0CD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2923F-BE7F-43D6-93DC-9E181049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6B317-0D6F-4B6F-B88D-7DE00B27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5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2177B-FF8B-482C-9342-49BB10C0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C6DD3A-F6F0-456C-AA5A-37959DDF2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08015E-6252-4704-A90E-96D05353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F204CF-F227-43E7-88C6-F543F2D7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34C31-3AC2-48D2-82F5-5EDA5BB0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CFC3C-8F73-4A95-9058-A9887D89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8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4CE80-3814-4184-A22C-FF21E695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E5186-D563-476B-B3BD-A851E460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029812-8920-438F-874C-7D23B75C8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FE93B-0439-4A7D-9C38-631FD0CD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2923F-BE7F-43D6-93DC-9E181049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6B317-0D6F-4B6F-B88D-7DE00B27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2177B-FF8B-482C-9342-49BB10C0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C6DD3A-F6F0-456C-AA5A-37959DDF2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08015E-6252-4704-A90E-96D05353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F204CF-F227-43E7-88C6-F543F2D7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34C31-3AC2-48D2-82F5-5EDA5BB0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CFC3C-8F73-4A95-9058-A9887D89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8FFE7-24C2-45ED-BB3E-80F6F3C2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BF7AFF-C37A-4BF9-9ECD-C1F8FCE58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00371-EE8F-43BE-93BD-96697B4E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9148A-42A8-498F-922F-27B6B9E6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F9492E-8549-4FD8-8867-93F296B3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3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FC6474-52B8-45A5-9564-AD4CF1DF8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F09F24-E7F6-4D17-A7AC-ADDEDB92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37F66B-5CD9-4E35-A350-AEDD8850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3DCAC-C50A-4911-A59D-9E043222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01C23-951E-4B54-9B5B-4F9199B1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8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169C98-9B16-4EF5-8A15-DF119AD97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2C464D-9076-4D64-A912-896AEDF0E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4608" y="63496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1A054A52-3C03-436F-A520-E6F4B2780B0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608" y="1485024"/>
            <a:ext cx="10944000" cy="475228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09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12192001" cy="5873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EF245-5C4D-445E-9C24-2CC20F36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F30F7F-B515-4FE1-9EC1-91477326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00D09-4E65-4A27-8406-BE08E9A3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6201C-E951-4212-86E0-18668E7F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407" y="6356351"/>
            <a:ext cx="2743200" cy="365125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53A31900-CD20-491C-850A-26C5A437BBA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97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93726" y="-190500"/>
            <a:ext cx="12579452" cy="7238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/>
              <a:t>Cliquez pour modifier le titre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2" y="357719"/>
            <a:ext cx="6437997" cy="306916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0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50" y="3605525"/>
            <a:ext cx="6441580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7717"/>
            <a:ext cx="11353799" cy="570864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78355" indent="-478355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/>
              <a:t>Cliquez pour modifier le contenu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/>
              <a:t>Cliquez pour modifier le nom de la section 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1" y="1579034"/>
            <a:ext cx="5289240" cy="4487332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5891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/>
              <a:t>Cliquez pour modifier le titre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noProof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57A4-75CC-4A4A-AA84-936D692F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E5512-9BB6-4DD7-A6B9-02870445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15CDA-D2FA-4A52-83B0-E32015F9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61C22-F3A8-4FB3-A0E8-07537322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24462-2FCF-4CB7-AED6-96DB724D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6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6FCCF-E692-4DE3-B0C6-2C1841866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25FD93-089F-471F-866B-61CE8790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DC573-183C-43E9-87ED-915EC989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A82F8-3D84-4BDE-BFFB-2BC2EA5A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8A561-D780-4BAF-989B-AFEFD136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91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EF245-5C4D-445E-9C24-2CC20F36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F30F7F-B515-4FE1-9EC1-91477326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B6C7D-6730-4CA1-9260-3AE44C4C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00D09-4E65-4A27-8406-BE08E9A3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6201C-E951-4212-86E0-18668E7F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5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57A4-75CC-4A4A-AA84-936D692F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E5512-9BB6-4DD7-A6B9-02870445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15CDA-D2FA-4A52-83B0-E32015F9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61C22-F3A8-4FB3-A0E8-07537322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24462-2FCF-4CB7-AED6-96DB724D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2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750B4-2F29-40D4-B9E9-DC069D21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E8210-178A-4A48-ACF4-3B41C9B5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207DC1-0ED3-4FAE-BD44-400C9C6D2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93625-99D0-4D8D-9A54-3F5D63FB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096D22-BBCC-4A87-9C36-77088E59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BB2679-FD78-4094-BCAC-14648079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35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7EBF6-CB60-417E-A861-C427626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89885-FB97-4706-AE03-D9E8CBDC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3F8FE-299B-423E-A21C-AF117BEF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24F2A1-53F3-4D6B-B574-BC751B712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CBE6A1-674D-427C-9206-14FF6113B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415833-EF9C-40C0-9B3D-4556868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1CD71D-182F-42E8-B3ED-B755F99E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6FA94C-CBC7-4CCA-A6A5-2DBB4A98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06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7EBF6-CB60-417E-A861-C427626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89885-FB97-4706-AE03-D9E8CBDC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3F8FE-299B-423E-A21C-AF117BEF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24F2A1-53F3-4D6B-B574-BC751B712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CBE6A1-674D-427C-9206-14FF6113B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415833-EF9C-40C0-9B3D-4556868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1CD71D-182F-42E8-B3ED-B755F99E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6FA94C-CBC7-4CCA-A6A5-2DBB4A98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3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BF838F-82D2-4463-A440-E37DFE1E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23"/>
            <a:ext cx="10515600" cy="738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42CB8C-78B9-4ABC-958A-FF307C43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07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4A9C0-76E4-4E2F-8F29-C7C1DE04F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B7604-5113-4D96-976A-5CDD86EC1B5A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13CB23-AD4B-4EA8-B85B-9E150F260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0BF62-1420-4E66-8AA0-6D579EA4B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1900-CD20-491C-850A-26C5A437BBA0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E0A559-D635-689C-F813-94C09CDE427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581140"/>
            <a:ext cx="2822575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***Este documento está clasificado como PUBLICO por TELEFÓNICA.
***This document is classified as PUBLIC by TELEFÓNICA.</a:t>
            </a:r>
          </a:p>
        </p:txBody>
      </p:sp>
    </p:spTree>
    <p:extLst>
      <p:ext uri="{BB962C8B-B14F-4D97-AF65-F5344CB8AC3E}">
        <p14:creationId xmlns:p14="http://schemas.microsoft.com/office/powerpoint/2010/main" val="2156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49" r:id="rId4"/>
    <p:sldLayoutId id="2147483650" r:id="rId5"/>
    <p:sldLayoutId id="2147483651" r:id="rId6"/>
    <p:sldLayoutId id="2147483652" r:id="rId7"/>
    <p:sldLayoutId id="2147483711" r:id="rId8"/>
    <p:sldLayoutId id="2147483653" r:id="rId9"/>
    <p:sldLayoutId id="2147483654" r:id="rId10"/>
    <p:sldLayoutId id="2147483655" r:id="rId11"/>
    <p:sldLayoutId id="2147483714" r:id="rId12"/>
    <p:sldLayoutId id="2147483715" r:id="rId13"/>
    <p:sldLayoutId id="2147483656" r:id="rId14"/>
    <p:sldLayoutId id="2147483657" r:id="rId15"/>
    <p:sldLayoutId id="2147483721" r:id="rId16"/>
    <p:sldLayoutId id="2147483723" r:id="rId17"/>
    <p:sldLayoutId id="2147483720" r:id="rId18"/>
    <p:sldLayoutId id="2147483725" r:id="rId19"/>
    <p:sldLayoutId id="214748372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F4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9B2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53800" cy="991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79034"/>
            <a:ext cx="113538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‹Nº›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24281D-0A7A-6E32-84CA-2CDB903FA3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581140"/>
            <a:ext cx="2822575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***Este documento está clasificado como PUBLICO por TELEFÓNICA.
***This document is classified as PUBLIC by TELEFÓNICA.</a:t>
            </a: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59" r:id="rId2"/>
    <p:sldLayoutId id="2147483732" r:id="rId3"/>
    <p:sldLayoutId id="2147483731" r:id="rId4"/>
    <p:sldLayoutId id="2147483728" r:id="rId5"/>
    <p:sldLayoutId id="2147483729" r:id="rId6"/>
    <p:sldLayoutId id="2147483730" r:id="rId7"/>
    <p:sldLayoutId id="214748373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hyperlink" Target="https://pxhere.com/pt/photo/1451861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sylva-projects/validation_center/-/blob/main/validation-platforms/validation-platforms.md?ref_type=heads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sylva-projects/validation_center/-/blob/main/workloads-validation-backlog.md?ref_type=heads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sylva-projects/validation_center/-/blob/main/workloads-validations/ValidationReport-Template.md?ref_type=heads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11" Type="http://schemas.openxmlformats.org/officeDocument/2006/relationships/hyperlink" Target="https://gitlab.com/sylva-projects/validation_center/-/blob/main/workloads-validations/OpenStack/Titan.ium_Platform_DNS_24.09.0/ValidationReport-Titan.ium_Platform_DNS_24.09.0.md?ref_type=heads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s://gitlab.com/sylva-projects/validation_center/-/tree/main/workloads-validations/OpenStack?ref_type=heads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gitlab.com/sylva-projects/validation_center/-/tree/main/workloads-validations/BareMetal?ref_type=head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squares&#10;&#10;AI-generated content may be incorrect.">
            <a:extLst>
              <a:ext uri="{FF2B5EF4-FFF2-40B4-BE49-F238E27FC236}">
                <a16:creationId xmlns:a16="http://schemas.microsoft.com/office/drawing/2014/main" id="{FF6ADDB9-08F5-72E6-438B-1AE02FE32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"/>
          <a:stretch/>
        </p:blipFill>
        <p:spPr>
          <a:xfrm>
            <a:off x="4464" y="-1723360"/>
            <a:ext cx="12205844" cy="67534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0AD4F2F-A54A-12DA-B0C3-EE56FC3E6950}"/>
              </a:ext>
            </a:extLst>
          </p:cNvPr>
          <p:cNvGrpSpPr/>
          <p:nvPr/>
        </p:nvGrpSpPr>
        <p:grpSpPr>
          <a:xfrm>
            <a:off x="8411446" y="4820211"/>
            <a:ext cx="3286532" cy="427809"/>
            <a:chOff x="7830731" y="5657850"/>
            <a:chExt cx="3286532" cy="427809"/>
          </a:xfrm>
          <a:solidFill>
            <a:schemeClr val="bg2">
              <a:lumMod val="7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C83DBF-0E72-B740-93E9-2B5E3413F0C2}"/>
                </a:ext>
              </a:extLst>
            </p:cNvPr>
            <p:cNvSpPr/>
            <p:nvPr/>
          </p:nvSpPr>
          <p:spPr>
            <a:xfrm>
              <a:off x="7830731" y="5657850"/>
              <a:ext cx="3286532" cy="4278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A77D8-9D48-2845-93BC-D2B476EC62EB}"/>
                </a:ext>
              </a:extLst>
            </p:cNvPr>
            <p:cNvSpPr txBox="1"/>
            <p:nvPr/>
          </p:nvSpPr>
          <p:spPr>
            <a:xfrm>
              <a:off x="8305279" y="5731529"/>
              <a:ext cx="2337447" cy="272415"/>
            </a:xfrm>
            <a:prstGeom prst="round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600" dirty="0">
                  <a:solidFill>
                    <a:schemeClr val="bg1"/>
                  </a:solidFill>
                  <a:latin typeface="Helvetica" panose="020B0604020202020204" pitchFamily="34" charset="0"/>
                  <a:ea typeface="Montserrat" charset="0"/>
                  <a:cs typeface="Helvetica" panose="020B0604020202020204" pitchFamily="34" charset="0"/>
                </a:rPr>
                <a:t>September  2025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0E75F29-B189-3248-B1C7-A1D1D53635EF}"/>
              </a:ext>
            </a:extLst>
          </p:cNvPr>
          <p:cNvSpPr/>
          <p:nvPr/>
        </p:nvSpPr>
        <p:spPr>
          <a:xfrm>
            <a:off x="905320" y="2492980"/>
            <a:ext cx="10404133" cy="94533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0870185-E6A0-E84F-BD80-7F030B7ED53D}"/>
              </a:ext>
            </a:extLst>
          </p:cNvPr>
          <p:cNvSpPr/>
          <p:nvPr/>
        </p:nvSpPr>
        <p:spPr>
          <a:xfrm>
            <a:off x="880593" y="1212840"/>
            <a:ext cx="4107489" cy="10405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67D2B2-B48B-1E4A-8B09-9763DB0CCCE2}"/>
              </a:ext>
            </a:extLst>
          </p:cNvPr>
          <p:cNvSpPr txBox="1"/>
          <p:nvPr/>
        </p:nvSpPr>
        <p:spPr>
          <a:xfrm>
            <a:off x="963914" y="1317153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000" b="1" spc="300">
                <a:solidFill>
                  <a:schemeClr val="bg1"/>
                </a:solidFill>
                <a:latin typeface="Helvetica"/>
                <a:ea typeface="Montserrat" charset="0"/>
                <a:cs typeface="Helvetica"/>
              </a:rPr>
              <a:t>Sylva project</a:t>
            </a:r>
            <a:endParaRPr lang="en-US" sz="4000" b="1" spc="300">
              <a:solidFill>
                <a:schemeClr val="bg1"/>
              </a:solidFill>
              <a:latin typeface="Helvetica" panose="020B0604020202020204" pitchFamily="34" charset="0"/>
              <a:ea typeface="Montserrat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D9A0F-A081-C74A-A2A4-8B6FA75EFC6C}"/>
              </a:ext>
            </a:extLst>
          </p:cNvPr>
          <p:cNvSpPr txBox="1"/>
          <p:nvPr/>
        </p:nvSpPr>
        <p:spPr>
          <a:xfrm>
            <a:off x="963914" y="2798574"/>
            <a:ext cx="494423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spc="300" dirty="0">
                <a:solidFill>
                  <a:schemeClr val="bg1"/>
                </a:solidFill>
                <a:latin typeface="Helvetica"/>
                <a:ea typeface="Montserrat" charset="0"/>
                <a:cs typeface="Helvetica"/>
              </a:rPr>
              <a:t>WG2 - Sylva Validation Center</a:t>
            </a:r>
            <a:endParaRPr lang="en-US" sz="2000" b="1" spc="300" dirty="0">
              <a:solidFill>
                <a:schemeClr val="bg1"/>
              </a:solidFill>
              <a:latin typeface="Helvetica" panose="020B0604020202020204" pitchFamily="34" charset="0"/>
              <a:ea typeface="Montserrat" charset="0"/>
              <a:cs typeface="Helvetica" panose="020B0604020202020204" pitchFamily="34" charset="0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C960AF0E-CD84-3AFB-DF2B-B823775E8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20542"/>
          <a:stretch/>
        </p:blipFill>
        <p:spPr>
          <a:xfrm>
            <a:off x="9236090" y="5831576"/>
            <a:ext cx="2635207" cy="893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E7CA54-C88C-CDFA-2549-AE1D0EB35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14" y="132447"/>
            <a:ext cx="2509483" cy="2120903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ED3358F-E3C8-4DEA-9F79-21A8AD41E3A7}"/>
              </a:ext>
            </a:extLst>
          </p:cNvPr>
          <p:cNvSpPr txBox="1">
            <a:spLocks/>
          </p:cNvSpPr>
          <p:nvPr/>
        </p:nvSpPr>
        <p:spPr>
          <a:xfrm>
            <a:off x="760093" y="5248204"/>
            <a:ext cx="6945891" cy="7766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>
                <a:solidFill>
                  <a:schemeClr val="accent6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A fundamental step to Telco Cloud &amp; Edge homogenization and sustainability</a:t>
            </a:r>
          </a:p>
          <a:p>
            <a:endParaRPr lang="en-US" sz="1000" spc="300">
              <a:solidFill>
                <a:schemeClr val="accent6"/>
              </a:solidFill>
              <a:latin typeface="Helvetica" panose="020B0604020202020204" pitchFamily="34" charset="0"/>
              <a:ea typeface="Montserrat" charset="0"/>
              <a:cs typeface="Helvetica" panose="020B0604020202020204" pitchFamily="34" charset="0"/>
            </a:endParaRPr>
          </a:p>
          <a:p>
            <a:r>
              <a:rPr lang="en-US" sz="1200" spc="300">
                <a:solidFill>
                  <a:schemeClr val="accent6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Every cloud has a SYLVA lining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651DB-3EA6-FCDD-D7CD-A5125AE7E330}"/>
              </a:ext>
            </a:extLst>
          </p:cNvPr>
          <p:cNvSpPr txBox="1"/>
          <p:nvPr/>
        </p:nvSpPr>
        <p:spPr>
          <a:xfrm>
            <a:off x="905320" y="3895651"/>
            <a:ext cx="9163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 Sans"/>
                <a:ea typeface="ＭＳ Ｐゴシック"/>
                <a:cs typeface="Arial"/>
              </a:rPr>
              <a:t>Luis Velarde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 Sans"/>
                <a:ea typeface="ＭＳ Ｐゴシック"/>
                <a:cs typeface="Arial"/>
              </a:rPr>
              <a:t>WG2 leader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 Sans"/>
              <a:ea typeface="ＭＳ Ｐゴシック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60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68212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Introduction to Validation </a:t>
            </a:r>
            <a:r>
              <a:rPr lang="en-GB" sz="2700" b="1" spc="300" dirty="0" err="1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Center</a:t>
            </a:r>
            <a:endParaRPr lang="en-GB" sz="2700" b="1" spc="300" dirty="0">
              <a:solidFill>
                <a:schemeClr val="tx2"/>
              </a:solidFill>
              <a:latin typeface="Helvetica" panose="020B0604020202020204" pitchFamily="34" charset="0"/>
              <a:ea typeface="Montserrat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1510350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Why WG-2?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856AD5-74C6-E771-04E3-CD64D59196AE}"/>
              </a:ext>
            </a:extLst>
          </p:cNvPr>
          <p:cNvSpPr txBox="1"/>
          <p:nvPr/>
        </p:nvSpPr>
        <p:spPr>
          <a:xfrm>
            <a:off x="530796" y="1472305"/>
            <a:ext cx="113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Verify that workloads can work on top of Sylva  as a reference cloud native stack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5D074B-099C-3128-6C45-375CD5B7A1B3}"/>
              </a:ext>
            </a:extLst>
          </p:cNvPr>
          <p:cNvSpPr txBox="1"/>
          <p:nvPr/>
        </p:nvSpPr>
        <p:spPr>
          <a:xfrm>
            <a:off x="530795" y="2234305"/>
            <a:ext cx="1139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Validate the use of Sylva capabilities by workloads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19171B-4102-B9D9-3C49-C333586DB00F}"/>
              </a:ext>
            </a:extLst>
          </p:cNvPr>
          <p:cNvSpPr txBox="1"/>
          <p:nvPr/>
        </p:nvSpPr>
        <p:spPr>
          <a:xfrm>
            <a:off x="530795" y="3039847"/>
            <a:ext cx="1139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Confirm that workloads follow the cloud native principles and can work on different configurations of Sylva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697CE6-F915-42A7-3709-AF262126FB1B}"/>
              </a:ext>
            </a:extLst>
          </p:cNvPr>
          <p:cNvSpPr txBox="1"/>
          <p:nvPr/>
        </p:nvSpPr>
        <p:spPr>
          <a:xfrm>
            <a:off x="530795" y="4041332"/>
            <a:ext cx="113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Keep a registry of validated workloads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2C1ACC-E8CA-412F-107B-D824B2DE349B}"/>
              </a:ext>
            </a:extLst>
          </p:cNvPr>
          <p:cNvSpPr txBox="1"/>
          <p:nvPr/>
        </p:nvSpPr>
        <p:spPr>
          <a:xfrm>
            <a:off x="530792" y="4846873"/>
            <a:ext cx="1139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Verify that new </a:t>
            </a:r>
            <a:r>
              <a:rPr lang="en-US" sz="2400" dirty="0" err="1"/>
              <a:t>flavours</a:t>
            </a:r>
            <a:r>
              <a:rPr lang="en-US" sz="2400" dirty="0"/>
              <a:t> in Sylva incorporate all the expected capabilities (</a:t>
            </a:r>
            <a:r>
              <a:rPr lang="en-US" sz="2000" dirty="0"/>
              <a:t>e.g.: CAPI, multitenancy, support </a:t>
            </a:r>
            <a:r>
              <a:rPr lang="en-US" sz="2000" dirty="0" err="1"/>
              <a:t>openstack</a:t>
            </a:r>
            <a:r>
              <a:rPr lang="en-US" sz="2000" dirty="0"/>
              <a:t> and </a:t>
            </a:r>
            <a:r>
              <a:rPr lang="en-US" sz="2000" dirty="0" err="1"/>
              <a:t>baremetal</a:t>
            </a:r>
            <a:r>
              <a:rPr lang="en-US" sz="2000" dirty="0"/>
              <a:t>, support for SR-IOV configuration, Kepler, …</a:t>
            </a:r>
            <a:r>
              <a:rPr lang="en-US" sz="24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66224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Workload validation cycle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81945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How?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BA997E-6586-A877-E50A-4C58DCC94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00" y="1113091"/>
            <a:ext cx="11114599" cy="5023152"/>
          </a:xfrm>
          <a:prstGeom prst="rect">
            <a:avLst/>
          </a:prstGeom>
        </p:spPr>
      </p:pic>
      <p:pic>
        <p:nvPicPr>
          <p:cNvPr id="1028" name="Picture 4" descr="73,900+ Ok Sign Stock Illustrations, Royalty-Free Vector ...">
            <a:extLst>
              <a:ext uri="{FF2B5EF4-FFF2-40B4-BE49-F238E27FC236}">
                <a16:creationId xmlns:a16="http://schemas.microsoft.com/office/drawing/2014/main" id="{2A57C9C4-E8DF-F00E-94E7-32BF8745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78" y="1113091"/>
            <a:ext cx="283029" cy="2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73,900+ Ok Sign Stock Illustrations, Royalty-Free Vector ...">
            <a:extLst>
              <a:ext uri="{FF2B5EF4-FFF2-40B4-BE49-F238E27FC236}">
                <a16:creationId xmlns:a16="http://schemas.microsoft.com/office/drawing/2014/main" id="{6AA6A959-CC76-20AF-E305-7CCE8974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63" y="1885977"/>
            <a:ext cx="283029" cy="2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73,900+ Ok Sign Stock Illustrations, Royalty-Free Vector ...">
            <a:extLst>
              <a:ext uri="{FF2B5EF4-FFF2-40B4-BE49-F238E27FC236}">
                <a16:creationId xmlns:a16="http://schemas.microsoft.com/office/drawing/2014/main" id="{023D475F-DD6A-45E5-4DC8-5A54BB63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35" y="4596520"/>
            <a:ext cx="283029" cy="2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73,900+ Ok Sign Stock Illustrations, Royalty-Free Vector ...">
            <a:extLst>
              <a:ext uri="{FF2B5EF4-FFF2-40B4-BE49-F238E27FC236}">
                <a16:creationId xmlns:a16="http://schemas.microsoft.com/office/drawing/2014/main" id="{BAA75966-C321-6D3C-95EE-4C347F6A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35" y="5366381"/>
            <a:ext cx="283029" cy="2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73,900+ Ok Sign Stock Illustrations, Royalty-Free Vector ...">
            <a:extLst>
              <a:ext uri="{FF2B5EF4-FFF2-40B4-BE49-F238E27FC236}">
                <a16:creationId xmlns:a16="http://schemas.microsoft.com/office/drawing/2014/main" id="{0E3E426B-5A68-2C2A-2696-D5CCBA1F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21" y="3624667"/>
            <a:ext cx="283029" cy="2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k Document Icon Stock Illustrations – 4,364 Ok Document Icon Stock  Illustrations, Vectors &amp; Clipart - Dreamstime">
            <a:extLst>
              <a:ext uri="{FF2B5EF4-FFF2-40B4-BE49-F238E27FC236}">
                <a16:creationId xmlns:a16="http://schemas.microsoft.com/office/drawing/2014/main" id="{2CC76BF3-10B7-4A87-D072-24D348D7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24" y="4631999"/>
            <a:ext cx="875896" cy="8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7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7D276E-E9E7-9EDD-5E70-ABBCB06DB61C}"/>
              </a:ext>
            </a:extLst>
          </p:cNvPr>
          <p:cNvSpPr txBox="1"/>
          <p:nvPr/>
        </p:nvSpPr>
        <p:spPr>
          <a:xfrm>
            <a:off x="419099" y="1591667"/>
            <a:ext cx="528480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C00000"/>
                </a:solidFill>
              </a:rPr>
              <a:t>Repeat</a:t>
            </a:r>
            <a:r>
              <a:rPr lang="es-ES" sz="3600" b="1" dirty="0">
                <a:solidFill>
                  <a:srgbClr val="C00000"/>
                </a:solidFill>
              </a:rPr>
              <a:t> in a </a:t>
            </a:r>
            <a:r>
              <a:rPr lang="es-ES" sz="3600" b="1" dirty="0" err="1">
                <a:solidFill>
                  <a:srgbClr val="C00000"/>
                </a:solidFill>
              </a:rPr>
              <a:t>different</a:t>
            </a:r>
            <a:r>
              <a:rPr lang="es-ES" sz="3600" b="1" dirty="0">
                <a:solidFill>
                  <a:srgbClr val="C00000"/>
                </a:solidFill>
              </a:rPr>
              <a:t> Sylva </a:t>
            </a:r>
            <a:r>
              <a:rPr lang="es-ES" sz="3600" b="1" dirty="0" err="1">
                <a:solidFill>
                  <a:srgbClr val="C00000"/>
                </a:solidFill>
              </a:rPr>
              <a:t>configuration</a:t>
            </a:r>
            <a:r>
              <a:rPr lang="es-ES" sz="3600" b="1" dirty="0">
                <a:solidFill>
                  <a:srgbClr val="C00000"/>
                </a:solidFill>
              </a:rPr>
              <a:t>/</a:t>
            </a:r>
            <a:r>
              <a:rPr lang="es-ES" sz="3600" b="1" dirty="0" err="1">
                <a:solidFill>
                  <a:srgbClr val="C00000"/>
                </a:solidFill>
              </a:rPr>
              <a:t>flavour</a:t>
            </a:r>
            <a:endParaRPr lang="es-ES" sz="3600" b="1" dirty="0">
              <a:solidFill>
                <a:srgbClr val="C00000"/>
              </a:solidFill>
            </a:endParaRPr>
          </a:p>
          <a:p>
            <a:endParaRPr lang="es-ES" sz="3600" b="1" dirty="0">
              <a:solidFill>
                <a:srgbClr val="C00000"/>
              </a:solidFill>
            </a:endParaRPr>
          </a:p>
          <a:p>
            <a:r>
              <a:rPr lang="es-ES" sz="3600" b="1" dirty="0">
                <a:solidFill>
                  <a:srgbClr val="C00000"/>
                </a:solidFill>
              </a:rPr>
              <a:t>(</a:t>
            </a:r>
            <a:r>
              <a:rPr lang="es-ES" sz="3600" b="1" dirty="0" err="1">
                <a:solidFill>
                  <a:srgbClr val="C00000"/>
                </a:solidFill>
              </a:rPr>
              <a:t>cloud</a:t>
            </a:r>
            <a:r>
              <a:rPr lang="es-ES" sz="3600" b="1" dirty="0">
                <a:solidFill>
                  <a:srgbClr val="C00000"/>
                </a:solidFill>
              </a:rPr>
              <a:t>-native </a:t>
            </a:r>
            <a:r>
              <a:rPr lang="es-ES" sz="3600" b="1" dirty="0" err="1">
                <a:solidFill>
                  <a:srgbClr val="C00000"/>
                </a:solidFill>
              </a:rPr>
              <a:t>behaviour</a:t>
            </a:r>
            <a:r>
              <a:rPr lang="es-ES" sz="3600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43A34931-32EF-793A-264F-AA25B5B92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8129" y="1350019"/>
            <a:ext cx="5431970" cy="5431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66224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Workload validation cycle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81945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How?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BA997E-6586-A877-E50A-4C58DCC94A7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2949307" y="2126214"/>
            <a:ext cx="8584249" cy="3879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43974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Validation platforms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1051891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Where?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681A554-9741-EA93-80A1-1ADF454BD3A0}"/>
              </a:ext>
            </a:extLst>
          </p:cNvPr>
          <p:cNvSpPr/>
          <p:nvPr/>
        </p:nvSpPr>
        <p:spPr>
          <a:xfrm rot="5400000">
            <a:off x="155056" y="2325646"/>
            <a:ext cx="4168552" cy="36404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6DF7C46B-09AC-76BB-C6F9-33037B7DB05C}"/>
              </a:ext>
            </a:extLst>
          </p:cNvPr>
          <p:cNvSpPr/>
          <p:nvPr/>
        </p:nvSpPr>
        <p:spPr>
          <a:xfrm>
            <a:off x="423644" y="1075384"/>
            <a:ext cx="3635920" cy="10018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 noProof="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8" name="Image 52">
            <a:extLst>
              <a:ext uri="{FF2B5EF4-FFF2-40B4-BE49-F238E27FC236}">
                <a16:creationId xmlns:a16="http://schemas.microsoft.com/office/drawing/2014/main" id="{22FC0F4E-C779-4FA6-6D2D-377385244C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235" y="3267122"/>
            <a:ext cx="858013" cy="801314"/>
          </a:xfrm>
          <a:prstGeom prst="rect">
            <a:avLst/>
          </a:prstGeom>
        </p:spPr>
      </p:pic>
      <p:sp>
        <p:nvSpPr>
          <p:cNvPr id="19" name="Rectangle 29">
            <a:extLst>
              <a:ext uri="{FF2B5EF4-FFF2-40B4-BE49-F238E27FC236}">
                <a16:creationId xmlns:a16="http://schemas.microsoft.com/office/drawing/2014/main" id="{2B55F32E-25C5-DD88-BFC1-5C06F151F667}"/>
              </a:ext>
            </a:extLst>
          </p:cNvPr>
          <p:cNvSpPr/>
          <p:nvPr/>
        </p:nvSpPr>
        <p:spPr>
          <a:xfrm>
            <a:off x="423643" y="5243939"/>
            <a:ext cx="3635921" cy="986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GB" sz="1467" noProof="0" dirty="0">
                <a:solidFill>
                  <a:srgbClr val="92D050"/>
                </a:solidFill>
                <a:latin typeface="Calibri" panose="020F0502020204030204"/>
              </a:rPr>
              <a:t>Configurations Vs Flavours</a:t>
            </a:r>
          </a:p>
        </p:txBody>
      </p:sp>
      <p:sp>
        <p:nvSpPr>
          <p:cNvPr id="20" name="ZoneTexte 25">
            <a:extLst>
              <a:ext uri="{FF2B5EF4-FFF2-40B4-BE49-F238E27FC236}">
                <a16:creationId xmlns:a16="http://schemas.microsoft.com/office/drawing/2014/main" id="{91DF6649-AB00-1343-EA11-FA68E6BE231A}"/>
              </a:ext>
            </a:extLst>
          </p:cNvPr>
          <p:cNvSpPr txBox="1"/>
          <p:nvPr/>
        </p:nvSpPr>
        <p:spPr>
          <a:xfrm>
            <a:off x="2494062" y="2377965"/>
            <a:ext cx="140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3200" b="1" noProof="0" dirty="0">
                <a:solidFill>
                  <a:srgbClr val="003F42"/>
                </a:solidFill>
                <a:latin typeface="Calibri" panose="020F0502020204030204"/>
              </a:rPr>
              <a:t>2</a:t>
            </a:r>
            <a:r>
              <a:rPr lang="en-GB" sz="3200" b="1" noProof="0" dirty="0">
                <a:solidFill>
                  <a:srgbClr val="003F42"/>
                </a:solidFill>
                <a:latin typeface="Calibri" panose="020F0502020204030204"/>
                <a:sym typeface="Wingdings" panose="05000000000000000000" pitchFamily="2" charset="2"/>
              </a:rPr>
              <a:t></a:t>
            </a:r>
            <a:r>
              <a:rPr lang="en-GB" sz="3200" b="1" noProof="0" dirty="0">
                <a:solidFill>
                  <a:srgbClr val="003F42"/>
                </a:solidFill>
                <a:latin typeface="Calibri" panose="020F0502020204030204"/>
              </a:rPr>
              <a:t>4</a:t>
            </a:r>
          </a:p>
        </p:txBody>
      </p:sp>
      <p:pic>
        <p:nvPicPr>
          <p:cNvPr id="21" name="Picture 2" descr="La nube privada e hibrida para tu negocio | Whitestack">
            <a:extLst>
              <a:ext uri="{FF2B5EF4-FFF2-40B4-BE49-F238E27FC236}">
                <a16:creationId xmlns:a16="http://schemas.microsoft.com/office/drawing/2014/main" id="{180D26C0-4D62-F791-C05C-9D731249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5" y="4555125"/>
            <a:ext cx="1880063" cy="3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7CDD560-E504-536F-9316-4F0E43C6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" y="2456918"/>
            <a:ext cx="1792062" cy="4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5">
            <a:extLst>
              <a:ext uri="{FF2B5EF4-FFF2-40B4-BE49-F238E27FC236}">
                <a16:creationId xmlns:a16="http://schemas.microsoft.com/office/drawing/2014/main" id="{9A3D391E-54BE-4F3A-E8B7-D61C0253171F}"/>
              </a:ext>
            </a:extLst>
          </p:cNvPr>
          <p:cNvSpPr txBox="1"/>
          <p:nvPr/>
        </p:nvSpPr>
        <p:spPr>
          <a:xfrm>
            <a:off x="2567459" y="4446339"/>
            <a:ext cx="126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3200" b="1" dirty="0">
                <a:solidFill>
                  <a:srgbClr val="003F42"/>
                </a:solidFill>
                <a:latin typeface="Calibri" panose="020F0502020204030204"/>
                <a:sym typeface="Wingdings" panose="05000000000000000000" pitchFamily="2" charset="2"/>
              </a:rPr>
              <a:t>0</a:t>
            </a:r>
            <a:r>
              <a:rPr lang="en-GB" sz="3200" b="1" noProof="0" dirty="0">
                <a:solidFill>
                  <a:srgbClr val="003F42"/>
                </a:solidFill>
                <a:latin typeface="Calibri" panose="020F0502020204030204"/>
                <a:sym typeface="Wingdings" panose="05000000000000000000" pitchFamily="2" charset="2"/>
              </a:rPr>
              <a:t></a:t>
            </a:r>
            <a:r>
              <a:rPr lang="en-GB" sz="3200" b="1" dirty="0">
                <a:solidFill>
                  <a:srgbClr val="003F42"/>
                </a:solidFill>
                <a:latin typeface="Calibri" panose="020F0502020204030204"/>
                <a:sym typeface="Wingdings" panose="05000000000000000000" pitchFamily="2" charset="2"/>
              </a:rPr>
              <a:t>1</a:t>
            </a:r>
            <a:endParaRPr lang="en-GB" sz="3200" b="1" noProof="0" dirty="0">
              <a:solidFill>
                <a:srgbClr val="003F42"/>
              </a:solidFill>
              <a:latin typeface="Calibri" panose="020F0502020204030204"/>
            </a:endParaRPr>
          </a:p>
        </p:txBody>
      </p:sp>
      <p:sp>
        <p:nvSpPr>
          <p:cNvPr id="24" name="ZoneTexte 25">
            <a:extLst>
              <a:ext uri="{FF2B5EF4-FFF2-40B4-BE49-F238E27FC236}">
                <a16:creationId xmlns:a16="http://schemas.microsoft.com/office/drawing/2014/main" id="{4412DC10-59D0-6310-19A7-07D642C1BF62}"/>
              </a:ext>
            </a:extLst>
          </p:cNvPr>
          <p:cNvSpPr txBox="1"/>
          <p:nvPr/>
        </p:nvSpPr>
        <p:spPr>
          <a:xfrm>
            <a:off x="2719383" y="3388228"/>
            <a:ext cx="95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3200" b="1" noProof="0" dirty="0">
                <a:solidFill>
                  <a:srgbClr val="003F42"/>
                </a:solidFill>
                <a:latin typeface="Calibri" panose="020F0502020204030204"/>
              </a:rPr>
              <a:t>3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F3B9E2D-4986-F035-52F2-0BA18D157AA8}"/>
              </a:ext>
            </a:extLst>
          </p:cNvPr>
          <p:cNvCxnSpPr>
            <a:cxnSpLocks/>
          </p:cNvCxnSpPr>
          <p:nvPr/>
        </p:nvCxnSpPr>
        <p:spPr>
          <a:xfrm>
            <a:off x="593255" y="3073345"/>
            <a:ext cx="3350948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E5EFEE3-24F6-718D-B425-292B7D4393AA}"/>
              </a:ext>
            </a:extLst>
          </p:cNvPr>
          <p:cNvCxnSpPr>
            <a:cxnSpLocks/>
          </p:cNvCxnSpPr>
          <p:nvPr/>
        </p:nvCxnSpPr>
        <p:spPr>
          <a:xfrm>
            <a:off x="563858" y="4249326"/>
            <a:ext cx="3350948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601A04E9-CFB6-A117-DA6E-E397D858A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702" y="1075384"/>
            <a:ext cx="7572375" cy="52959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D5D65CB-A26A-A67C-8D8A-67D0ED87FF93}"/>
              </a:ext>
            </a:extLst>
          </p:cNvPr>
          <p:cNvSpPr txBox="1"/>
          <p:nvPr/>
        </p:nvSpPr>
        <p:spPr>
          <a:xfrm>
            <a:off x="4393408" y="6429251"/>
            <a:ext cx="72469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8"/>
              </a:rPr>
              <a:t>https://gitlab.com/sylva-projects/validation_center/-/blob/main/validation-platforms/validation-platforms.md?ref_type=heads</a:t>
            </a:r>
            <a:r>
              <a:rPr lang="en-US" sz="10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85139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Validated workloads &amp; validation backlog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96372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When?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5E90152F-36C8-EA6E-80EC-4D7FA68F2276}"/>
              </a:ext>
            </a:extLst>
          </p:cNvPr>
          <p:cNvSpPr/>
          <p:nvPr/>
        </p:nvSpPr>
        <p:spPr>
          <a:xfrm>
            <a:off x="328813" y="4326064"/>
            <a:ext cx="11610512" cy="1122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en-GB" sz="1600" noProof="0" dirty="0">
                <a:solidFill>
                  <a:srgbClr val="FFFFFF"/>
                </a:solidFill>
                <a:latin typeface="Calibri" panose="020F0502020204030204"/>
              </a:rPr>
              <a:t>Workload Backlog </a:t>
            </a:r>
            <a:br>
              <a:rPr lang="en-GB" sz="1400" noProof="0" dirty="0">
                <a:solidFill>
                  <a:srgbClr val="FFFFFF"/>
                </a:solidFill>
                <a:latin typeface="Calibri" panose="020F0502020204030204"/>
              </a:rPr>
            </a:br>
            <a:endParaRPr lang="en-GB" sz="1400" noProof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65A23C-10DC-A686-E316-C0BBE8AF1E17}"/>
              </a:ext>
            </a:extLst>
          </p:cNvPr>
          <p:cNvSpPr/>
          <p:nvPr/>
        </p:nvSpPr>
        <p:spPr>
          <a:xfrm>
            <a:off x="328815" y="1944093"/>
            <a:ext cx="11610512" cy="1521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en-GB" sz="1600" noProof="0" dirty="0">
                <a:solidFill>
                  <a:srgbClr val="FFFFFF"/>
                </a:solidFill>
                <a:latin typeface="Calibri" panose="020F0502020204030204"/>
              </a:rPr>
              <a:t>Workloads Validated </a:t>
            </a:r>
            <a:br>
              <a:rPr lang="en-GB" sz="1400" noProof="0" dirty="0">
                <a:solidFill>
                  <a:srgbClr val="FFFFFF"/>
                </a:solidFill>
                <a:latin typeface="Calibri" panose="020F0502020204030204"/>
              </a:rPr>
            </a:br>
            <a:endParaRPr lang="en-GB" sz="1200" noProof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F6C0FC4A-D934-1CFF-22A9-C6A61483B616}"/>
              </a:ext>
            </a:extLst>
          </p:cNvPr>
          <p:cNvSpPr/>
          <p:nvPr/>
        </p:nvSpPr>
        <p:spPr>
          <a:xfrm rot="5400000">
            <a:off x="3006376" y="1879580"/>
            <a:ext cx="2084778" cy="10867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6CE0358-5ECF-DD44-18CF-B3E6B07938E5}"/>
              </a:ext>
            </a:extLst>
          </p:cNvPr>
          <p:cNvSpPr/>
          <p:nvPr/>
        </p:nvSpPr>
        <p:spPr>
          <a:xfrm rot="5400000">
            <a:off x="4198688" y="1879579"/>
            <a:ext cx="2084777" cy="10867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DD299B5-F5B0-AFFF-9A4C-5CF84DCC0D24}"/>
              </a:ext>
            </a:extLst>
          </p:cNvPr>
          <p:cNvSpPr/>
          <p:nvPr/>
        </p:nvSpPr>
        <p:spPr>
          <a:xfrm rot="5400000">
            <a:off x="5391000" y="1879580"/>
            <a:ext cx="2084778" cy="10867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ABBB399-7A5D-0022-558A-EB1B7A4FC648}"/>
              </a:ext>
            </a:extLst>
          </p:cNvPr>
          <p:cNvSpPr/>
          <p:nvPr/>
        </p:nvSpPr>
        <p:spPr>
          <a:xfrm rot="5400000">
            <a:off x="6583312" y="1879580"/>
            <a:ext cx="2084778" cy="10867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C6DF2E24-74D3-4546-98A4-EE336B4D4ABE}"/>
              </a:ext>
            </a:extLst>
          </p:cNvPr>
          <p:cNvSpPr/>
          <p:nvPr/>
        </p:nvSpPr>
        <p:spPr>
          <a:xfrm rot="5400000">
            <a:off x="7775624" y="1879580"/>
            <a:ext cx="2084778" cy="10867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D2EC566-6E6E-5B68-138D-BAA4CC08A15C}"/>
              </a:ext>
            </a:extLst>
          </p:cNvPr>
          <p:cNvSpPr/>
          <p:nvPr/>
        </p:nvSpPr>
        <p:spPr>
          <a:xfrm rot="5400000">
            <a:off x="1835475" y="1900990"/>
            <a:ext cx="2084779" cy="10438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7">
            <a:extLst>
              <a:ext uri="{FF2B5EF4-FFF2-40B4-BE49-F238E27FC236}">
                <a16:creationId xmlns:a16="http://schemas.microsoft.com/office/drawing/2014/main" id="{2DCCCF57-DB8B-FCFA-9745-84F0EDB86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78" y="1447838"/>
            <a:ext cx="635248" cy="428423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E8F7D19-36FE-1C5C-A957-B69E19536B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7" b="25410"/>
          <a:stretch/>
        </p:blipFill>
        <p:spPr>
          <a:xfrm>
            <a:off x="2527876" y="1495165"/>
            <a:ext cx="688551" cy="3172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19E2303-0E3B-9A47-6EFA-0B851C037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37" y="1424251"/>
            <a:ext cx="858679" cy="483007"/>
          </a:xfrm>
          <a:prstGeom prst="rect">
            <a:avLst/>
          </a:prstGeom>
        </p:spPr>
      </p:pic>
      <p:pic>
        <p:nvPicPr>
          <p:cNvPr id="15" name="Image 56">
            <a:extLst>
              <a:ext uri="{FF2B5EF4-FFF2-40B4-BE49-F238E27FC236}">
                <a16:creationId xmlns:a16="http://schemas.microsoft.com/office/drawing/2014/main" id="{CFE1B10F-73F0-62F5-5B11-F7BDA68110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662" y="1480652"/>
            <a:ext cx="236671" cy="309855"/>
          </a:xfrm>
          <a:prstGeom prst="rect">
            <a:avLst/>
          </a:prstGeom>
          <a:effectLst>
            <a:innerShdw blurRad="63500" dist="50800" dir="11520000">
              <a:prstClr val="black">
                <a:alpha val="50000"/>
              </a:prstClr>
            </a:innerShdw>
          </a:effectLst>
        </p:spPr>
      </p:pic>
      <p:sp>
        <p:nvSpPr>
          <p:cNvPr id="16" name="ZoneTexte 16">
            <a:extLst>
              <a:ext uri="{FF2B5EF4-FFF2-40B4-BE49-F238E27FC236}">
                <a16:creationId xmlns:a16="http://schemas.microsoft.com/office/drawing/2014/main" id="{C9A14463-02D5-72BD-24DE-068E2D0ECEEA}"/>
              </a:ext>
            </a:extLst>
          </p:cNvPr>
          <p:cNvSpPr txBox="1"/>
          <p:nvPr/>
        </p:nvSpPr>
        <p:spPr>
          <a:xfrm>
            <a:off x="4634891" y="2163079"/>
            <a:ext cx="128252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333" b="1" noProof="0" dirty="0">
                <a:solidFill>
                  <a:schemeClr val="bg1"/>
                </a:solidFill>
                <a:latin typeface="Calibri" panose="020F0502020204030204"/>
              </a:rPr>
              <a:t>5G </a:t>
            </a:r>
            <a:r>
              <a:rPr lang="en-GB" sz="1333" b="1" noProof="0" dirty="0" err="1">
                <a:solidFill>
                  <a:schemeClr val="bg1"/>
                </a:solidFill>
                <a:latin typeface="Calibri" panose="020F0502020204030204"/>
              </a:rPr>
              <a:t>Distrib</a:t>
            </a:r>
            <a:r>
              <a:rPr lang="en-GB" sz="1333" b="1" noProof="0" dirty="0">
                <a:solidFill>
                  <a:schemeClr val="bg1"/>
                </a:solidFill>
                <a:latin typeface="Calibri" panose="020F0502020204030204"/>
              </a:rPr>
              <a:t> UPF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1C9F134D-F4F0-D732-04CC-4B941F33B608}"/>
              </a:ext>
            </a:extLst>
          </p:cNvPr>
          <p:cNvSpPr txBox="1"/>
          <p:nvPr/>
        </p:nvSpPr>
        <p:spPr>
          <a:xfrm>
            <a:off x="2352791" y="2151003"/>
            <a:ext cx="1043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VSR (x2)</a:t>
            </a:r>
          </a:p>
        </p:txBody>
      </p:sp>
      <p:sp>
        <p:nvSpPr>
          <p:cNvPr id="18" name="ZoneTexte 19">
            <a:extLst>
              <a:ext uri="{FF2B5EF4-FFF2-40B4-BE49-F238E27FC236}">
                <a16:creationId xmlns:a16="http://schemas.microsoft.com/office/drawing/2014/main" id="{AACF866A-8621-D012-9082-8CB315D1526E}"/>
              </a:ext>
            </a:extLst>
          </p:cNvPr>
          <p:cNvSpPr txBox="1"/>
          <p:nvPr/>
        </p:nvSpPr>
        <p:spPr>
          <a:xfrm>
            <a:off x="3545107" y="2101454"/>
            <a:ext cx="102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5G PCF</a:t>
            </a:r>
          </a:p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5G SIG</a:t>
            </a: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63C087E1-4BF6-98A4-C1C5-D17BF541E577}"/>
              </a:ext>
            </a:extLst>
          </p:cNvPr>
          <p:cNvSpPr txBox="1"/>
          <p:nvPr/>
        </p:nvSpPr>
        <p:spPr>
          <a:xfrm>
            <a:off x="5917412" y="2175266"/>
            <a:ext cx="1043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5G SIG</a:t>
            </a:r>
          </a:p>
        </p:txBody>
      </p:sp>
      <p:sp>
        <p:nvSpPr>
          <p:cNvPr id="20" name="ZoneTexte 15">
            <a:extLst>
              <a:ext uri="{FF2B5EF4-FFF2-40B4-BE49-F238E27FC236}">
                <a16:creationId xmlns:a16="http://schemas.microsoft.com/office/drawing/2014/main" id="{DC2F5F95-9567-6D15-DD37-D9E446EFB18B}"/>
              </a:ext>
            </a:extLst>
          </p:cNvPr>
          <p:cNvSpPr txBox="1"/>
          <p:nvPr/>
        </p:nvSpPr>
        <p:spPr>
          <a:xfrm>
            <a:off x="1470869" y="5745653"/>
            <a:ext cx="10721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noProof="0" dirty="0">
                <a:hlinkClick r:id="rId8"/>
              </a:rPr>
              <a:t>https://gitlab.com/sylva-projects/validation_center/-/blob/main/workloads-validation-backlog.md?ref_type=heads</a:t>
            </a:r>
            <a:r>
              <a:rPr lang="en-GB" sz="1600" noProof="0" dirty="0"/>
              <a:t> </a:t>
            </a:r>
          </a:p>
        </p:txBody>
      </p:sp>
      <p:pic>
        <p:nvPicPr>
          <p:cNvPr id="21" name="Image 36">
            <a:extLst>
              <a:ext uri="{FF2B5EF4-FFF2-40B4-BE49-F238E27FC236}">
                <a16:creationId xmlns:a16="http://schemas.microsoft.com/office/drawing/2014/main" id="{812FE042-9357-76D2-AF7C-BCB0B15663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18" y="1461238"/>
            <a:ext cx="980264" cy="410485"/>
          </a:xfrm>
          <a:prstGeom prst="rect">
            <a:avLst/>
          </a:prstGeom>
        </p:spPr>
      </p:pic>
      <p:sp>
        <p:nvSpPr>
          <p:cNvPr id="22" name="Rectangle 45">
            <a:extLst>
              <a:ext uri="{FF2B5EF4-FFF2-40B4-BE49-F238E27FC236}">
                <a16:creationId xmlns:a16="http://schemas.microsoft.com/office/drawing/2014/main" id="{7044DFF6-ADB8-7CC0-6204-D5BFC97BDBD6}"/>
              </a:ext>
            </a:extLst>
          </p:cNvPr>
          <p:cNvSpPr/>
          <p:nvPr/>
        </p:nvSpPr>
        <p:spPr>
          <a:xfrm rot="5400000">
            <a:off x="8967936" y="1879580"/>
            <a:ext cx="2084777" cy="10867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46">
            <a:extLst>
              <a:ext uri="{FF2B5EF4-FFF2-40B4-BE49-F238E27FC236}">
                <a16:creationId xmlns:a16="http://schemas.microsoft.com/office/drawing/2014/main" id="{237B45E8-97EC-8342-0806-09525B6EFDD5}"/>
              </a:ext>
            </a:extLst>
          </p:cNvPr>
          <p:cNvSpPr/>
          <p:nvPr/>
        </p:nvSpPr>
        <p:spPr>
          <a:xfrm rot="5400000">
            <a:off x="10243569" y="1839087"/>
            <a:ext cx="2084777" cy="1167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GB" sz="16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Image 48">
            <a:extLst>
              <a:ext uri="{FF2B5EF4-FFF2-40B4-BE49-F238E27FC236}">
                <a16:creationId xmlns:a16="http://schemas.microsoft.com/office/drawing/2014/main" id="{C1D76345-A80C-3E40-29CE-C187DF08AC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93" y="1463957"/>
            <a:ext cx="660196" cy="371360"/>
          </a:xfrm>
          <a:prstGeom prst="rect">
            <a:avLst/>
          </a:prstGeom>
        </p:spPr>
      </p:pic>
      <p:pic>
        <p:nvPicPr>
          <p:cNvPr id="25" name="Image 50">
            <a:extLst>
              <a:ext uri="{FF2B5EF4-FFF2-40B4-BE49-F238E27FC236}">
                <a16:creationId xmlns:a16="http://schemas.microsoft.com/office/drawing/2014/main" id="{B185C749-88B9-74F6-DE44-49D80B9D08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42" y="1480652"/>
            <a:ext cx="773196" cy="373007"/>
          </a:xfrm>
          <a:prstGeom prst="rect">
            <a:avLst/>
          </a:prstGeom>
        </p:spPr>
      </p:pic>
      <p:sp>
        <p:nvSpPr>
          <p:cNvPr id="26" name="ZoneTexte 51">
            <a:extLst>
              <a:ext uri="{FF2B5EF4-FFF2-40B4-BE49-F238E27FC236}">
                <a16:creationId xmlns:a16="http://schemas.microsoft.com/office/drawing/2014/main" id="{D12079A7-2A7B-AF7C-EF9B-8B8DEF7CF466}"/>
              </a:ext>
            </a:extLst>
          </p:cNvPr>
          <p:cNvSpPr txBox="1"/>
          <p:nvPr/>
        </p:nvSpPr>
        <p:spPr>
          <a:xfrm>
            <a:off x="7159499" y="2175266"/>
            <a:ext cx="1043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5G SDM</a:t>
            </a:r>
          </a:p>
        </p:txBody>
      </p:sp>
      <p:sp>
        <p:nvSpPr>
          <p:cNvPr id="27" name="ZoneTexte 52">
            <a:extLst>
              <a:ext uri="{FF2B5EF4-FFF2-40B4-BE49-F238E27FC236}">
                <a16:creationId xmlns:a16="http://schemas.microsoft.com/office/drawing/2014/main" id="{EDB2392C-8387-3AC9-287F-556E6CAD4254}"/>
              </a:ext>
            </a:extLst>
          </p:cNvPr>
          <p:cNvSpPr txBox="1"/>
          <p:nvPr/>
        </p:nvSpPr>
        <p:spPr>
          <a:xfrm>
            <a:off x="8302040" y="2175266"/>
            <a:ext cx="1043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5G SDM</a:t>
            </a:r>
          </a:p>
        </p:txBody>
      </p:sp>
      <p:sp>
        <p:nvSpPr>
          <p:cNvPr id="28" name="ZoneTexte 53">
            <a:extLst>
              <a:ext uri="{FF2B5EF4-FFF2-40B4-BE49-F238E27FC236}">
                <a16:creationId xmlns:a16="http://schemas.microsoft.com/office/drawing/2014/main" id="{8FC3B365-2D9D-F36B-9E11-69921D4FE3D9}"/>
              </a:ext>
            </a:extLst>
          </p:cNvPr>
          <p:cNvSpPr txBox="1"/>
          <p:nvPr/>
        </p:nvSpPr>
        <p:spPr>
          <a:xfrm>
            <a:off x="9513386" y="2175266"/>
            <a:ext cx="1043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400" b="1" noProof="0" dirty="0">
                <a:solidFill>
                  <a:schemeClr val="bg1"/>
                </a:solidFill>
                <a:latin typeface="Calibri" panose="020F0502020204030204"/>
              </a:rPr>
              <a:t>5G SDM</a:t>
            </a:r>
          </a:p>
        </p:txBody>
      </p:sp>
      <p:sp>
        <p:nvSpPr>
          <p:cNvPr id="29" name="ZoneTexte 54">
            <a:extLst>
              <a:ext uri="{FF2B5EF4-FFF2-40B4-BE49-F238E27FC236}">
                <a16:creationId xmlns:a16="http://schemas.microsoft.com/office/drawing/2014/main" id="{190097C0-39C6-DDFE-DA37-808DCBE89266}"/>
              </a:ext>
            </a:extLst>
          </p:cNvPr>
          <p:cNvSpPr txBox="1"/>
          <p:nvPr/>
        </p:nvSpPr>
        <p:spPr>
          <a:xfrm>
            <a:off x="2181421" y="4507757"/>
            <a:ext cx="272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2" indent="-171450" defTabSz="914354">
              <a:buFont typeface="Arial" panose="020B0604020202020204" pitchFamily="34" charset="0"/>
              <a:buChar char="•"/>
              <a:defRPr/>
            </a:pPr>
            <a:r>
              <a:rPr lang="en-GB" b="1" noProof="0" dirty="0">
                <a:solidFill>
                  <a:schemeClr val="bg1"/>
                </a:solidFill>
                <a:latin typeface="Calibri" panose="020F0502020204030204"/>
              </a:rPr>
              <a:t>Juniper </a:t>
            </a:r>
            <a:r>
              <a:rPr lang="en-GB" b="1" noProof="0" dirty="0" err="1">
                <a:solidFill>
                  <a:schemeClr val="bg1"/>
                </a:solidFill>
                <a:latin typeface="Calibri" panose="020F0502020204030204"/>
              </a:rPr>
              <a:t>cSRX</a:t>
            </a:r>
            <a:endParaRPr lang="en-GB" b="1" noProof="0" dirty="0">
              <a:solidFill>
                <a:schemeClr val="bg1"/>
              </a:solidFill>
              <a:latin typeface="Calibri" panose="020F0502020204030204"/>
            </a:endParaRPr>
          </a:p>
          <a:p>
            <a:pPr marL="1085850" lvl="2" indent="-171450" defTabSz="914354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</a:rPr>
              <a:t>F5 BNK</a:t>
            </a:r>
          </a:p>
        </p:txBody>
      </p:sp>
      <p:sp>
        <p:nvSpPr>
          <p:cNvPr id="30" name="ZoneTexte 58">
            <a:extLst>
              <a:ext uri="{FF2B5EF4-FFF2-40B4-BE49-F238E27FC236}">
                <a16:creationId xmlns:a16="http://schemas.microsoft.com/office/drawing/2014/main" id="{24E857E2-FA15-6216-FFA1-BE537CA52726}"/>
              </a:ext>
            </a:extLst>
          </p:cNvPr>
          <p:cNvSpPr txBox="1"/>
          <p:nvPr/>
        </p:nvSpPr>
        <p:spPr>
          <a:xfrm>
            <a:off x="10687380" y="1470549"/>
            <a:ext cx="104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600" noProof="0" dirty="0">
                <a:solidFill>
                  <a:srgbClr val="003F42"/>
                </a:solidFill>
                <a:latin typeface="Calibri" panose="020F0502020204030204"/>
              </a:rPr>
              <a:t>Others</a:t>
            </a:r>
            <a:endParaRPr lang="en-GB" sz="1067" noProof="0" dirty="0">
              <a:solidFill>
                <a:srgbClr val="003F42"/>
              </a:solidFill>
              <a:latin typeface="Calibri" panose="020F0502020204030204"/>
            </a:endParaRPr>
          </a:p>
        </p:txBody>
      </p:sp>
      <p:sp>
        <p:nvSpPr>
          <p:cNvPr id="31" name="ZoneTexte 59">
            <a:extLst>
              <a:ext uri="{FF2B5EF4-FFF2-40B4-BE49-F238E27FC236}">
                <a16:creationId xmlns:a16="http://schemas.microsoft.com/office/drawing/2014/main" id="{B0FF14ED-ECCA-E31F-1F4A-494EB5E25AEE}"/>
              </a:ext>
            </a:extLst>
          </p:cNvPr>
          <p:cNvSpPr txBox="1"/>
          <p:nvPr/>
        </p:nvSpPr>
        <p:spPr>
          <a:xfrm>
            <a:off x="10637680" y="1983260"/>
            <a:ext cx="1315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CASA SMF/NRF</a:t>
            </a:r>
          </a:p>
          <a:p>
            <a:pPr algn="ctr" defTabSz="914354">
              <a:defRPr/>
            </a:pP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Fortinet </a:t>
            </a:r>
            <a:r>
              <a:rPr lang="en-GB" sz="1100" b="1" noProof="0" dirty="0" err="1">
                <a:solidFill>
                  <a:schemeClr val="bg1"/>
                </a:solidFill>
                <a:latin typeface="Calibri" panose="020F0502020204030204"/>
              </a:rPr>
              <a:t>cFOS</a:t>
            </a:r>
            <a:endParaRPr lang="en-GB" sz="1100" b="1" noProof="0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4354">
              <a:defRPr/>
            </a:pPr>
            <a:r>
              <a:rPr lang="en-GB" sz="1100" b="1" noProof="0" dirty="0" err="1">
                <a:solidFill>
                  <a:schemeClr val="bg1"/>
                </a:solidFill>
                <a:latin typeface="Calibri" panose="020F0502020204030204"/>
              </a:rPr>
              <a:t>Obvios</a:t>
            </a: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 5G Core</a:t>
            </a:r>
          </a:p>
          <a:p>
            <a:pPr algn="ctr" defTabSz="914354">
              <a:defRPr/>
            </a:pPr>
            <a:r>
              <a:rPr lang="en-GB" sz="1100" b="1" noProof="0" dirty="0" err="1">
                <a:solidFill>
                  <a:schemeClr val="bg1"/>
                </a:solidFill>
                <a:latin typeface="Calibri" panose="020F0502020204030204"/>
              </a:rPr>
              <a:t>Unysis</a:t>
            </a: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GB" sz="1100" b="1" noProof="0" dirty="0" err="1">
                <a:solidFill>
                  <a:schemeClr val="bg1"/>
                </a:solidFill>
                <a:latin typeface="Calibri" panose="020F0502020204030204"/>
              </a:rPr>
              <a:t>cUVMS</a:t>
            </a:r>
            <a:endParaRPr lang="en-GB" sz="1100" b="1" noProof="0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4354">
              <a:defRPr/>
            </a:pP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Druid 5G Core</a:t>
            </a:r>
          </a:p>
          <a:p>
            <a:pPr algn="ctr" defTabSz="914354">
              <a:defRPr/>
            </a:pP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F5 BIG-IP</a:t>
            </a:r>
          </a:p>
          <a:p>
            <a:pPr algn="ctr" defTabSz="914354">
              <a:defRPr/>
            </a:pPr>
            <a:r>
              <a:rPr lang="en-GB" sz="1100" b="1" noProof="0" dirty="0" err="1">
                <a:solidFill>
                  <a:schemeClr val="bg1"/>
                </a:solidFill>
                <a:latin typeface="Calibri" panose="020F0502020204030204"/>
              </a:rPr>
              <a:t>Titan.ium</a:t>
            </a:r>
            <a:r>
              <a:rPr lang="en-GB" sz="1100" b="1" noProof="0" dirty="0">
                <a:solidFill>
                  <a:schemeClr val="bg1"/>
                </a:solidFill>
                <a:latin typeface="Calibri" panose="020F0502020204030204"/>
              </a:rPr>
              <a:t> EDNS</a:t>
            </a:r>
          </a:p>
          <a:p>
            <a:pPr algn="ctr" defTabSz="914354">
              <a:defRPr/>
            </a:pPr>
            <a:r>
              <a:rPr lang="en-GB" sz="1100" b="1" dirty="0">
                <a:solidFill>
                  <a:schemeClr val="bg1"/>
                </a:solidFill>
                <a:latin typeface="Calibri" panose="020F0502020204030204"/>
              </a:rPr>
              <a:t>OpenX. </a:t>
            </a:r>
            <a:r>
              <a:rPr lang="en-GB" sz="1100" b="1" dirty="0" err="1">
                <a:solidFill>
                  <a:schemeClr val="bg1"/>
                </a:solidFill>
                <a:latin typeface="Calibri" panose="020F0502020204030204"/>
              </a:rPr>
              <a:t>PowerDNS</a:t>
            </a:r>
            <a:endParaRPr lang="en-GB" sz="1100" b="1" noProof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4" name="ZoneTexte 51">
            <a:extLst>
              <a:ext uri="{FF2B5EF4-FFF2-40B4-BE49-F238E27FC236}">
                <a16:creationId xmlns:a16="http://schemas.microsoft.com/office/drawing/2014/main" id="{13054366-5137-C2A1-FD98-CD61FAE51445}"/>
              </a:ext>
            </a:extLst>
          </p:cNvPr>
          <p:cNvSpPr txBox="1"/>
          <p:nvPr/>
        </p:nvSpPr>
        <p:spPr>
          <a:xfrm>
            <a:off x="7159499" y="2517630"/>
            <a:ext cx="104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/>
              </a:rPr>
              <a:t>Telco Service Orchestrator</a:t>
            </a:r>
            <a:endParaRPr lang="en-GB" sz="1200" b="1" noProof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5" name="ZoneTexte 51">
            <a:extLst>
              <a:ext uri="{FF2B5EF4-FFF2-40B4-BE49-F238E27FC236}">
                <a16:creationId xmlns:a16="http://schemas.microsoft.com/office/drawing/2014/main" id="{3EB6DE8C-8B4B-E7B6-2962-4223D0AD67FF}"/>
              </a:ext>
            </a:extLst>
          </p:cNvPr>
          <p:cNvSpPr txBox="1"/>
          <p:nvPr/>
        </p:nvSpPr>
        <p:spPr>
          <a:xfrm>
            <a:off x="5906440" y="2658728"/>
            <a:ext cx="10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/>
              </a:rPr>
              <a:t>ESOA (Orchestrator)</a:t>
            </a:r>
            <a:endParaRPr lang="en-GB" sz="1200" b="1" noProof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1EA5B2F-8764-F42A-A419-73CA23112437}"/>
              </a:ext>
            </a:extLst>
          </p:cNvPr>
          <p:cNvSpPr txBox="1"/>
          <p:nvPr/>
        </p:nvSpPr>
        <p:spPr>
          <a:xfrm>
            <a:off x="3194440" y="3448225"/>
            <a:ext cx="643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rgbClr val="C00000"/>
                </a:solidFill>
              </a:rPr>
              <a:t>19 workloads already validated!!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F65819C-25CB-0B76-3507-04CF8DF5F5D8}"/>
              </a:ext>
            </a:extLst>
          </p:cNvPr>
          <p:cNvSpPr txBox="1"/>
          <p:nvPr/>
        </p:nvSpPr>
        <p:spPr>
          <a:xfrm>
            <a:off x="4956878" y="4465611"/>
            <a:ext cx="391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2" indent="-171450" defTabSz="914354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/>
              </a:rPr>
              <a:t>Juniper JCNR</a:t>
            </a:r>
          </a:p>
          <a:p>
            <a:pPr marL="1085850" lvl="2" indent="-171450" defTabSz="914354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/>
              </a:rPr>
              <a:t>Nvidia Toolkit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A1EC061-0732-2F42-76AB-2A02D5589827}"/>
              </a:ext>
            </a:extLst>
          </p:cNvPr>
          <p:cNvSpPr txBox="1"/>
          <p:nvPr/>
        </p:nvSpPr>
        <p:spPr>
          <a:xfrm>
            <a:off x="7813898" y="4432096"/>
            <a:ext cx="391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2" indent="-171450" defTabSz="914354">
              <a:buFont typeface="Arial" panose="020B0604020202020204" pitchFamily="34" charset="0"/>
              <a:buChar char="•"/>
              <a:defRPr/>
            </a:pPr>
            <a:r>
              <a:rPr lang="en-GB" sz="1800" b="1" dirty="0" err="1">
                <a:solidFill>
                  <a:schemeClr val="bg1"/>
                </a:solidFill>
                <a:latin typeface="Calibri" panose="020F0502020204030204"/>
              </a:rPr>
              <a:t>Fogsphere</a:t>
            </a:r>
            <a:r>
              <a:rPr lang="en-GB" sz="1800" b="1" dirty="0">
                <a:solidFill>
                  <a:schemeClr val="bg1"/>
                </a:solidFill>
                <a:latin typeface="Calibri" panose="020F0502020204030204"/>
              </a:rPr>
              <a:t> Video Analytics</a:t>
            </a:r>
          </a:p>
          <a:p>
            <a:pPr marL="1085850" lvl="2" indent="-171450" defTabSz="914354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</a:rPr>
              <a:t>…</a:t>
            </a:r>
            <a:endParaRPr lang="en-GB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0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9" grpId="0"/>
      <p:bldP spid="36" grpId="0"/>
      <p:bldP spid="4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48108CD-FB08-25ED-6636-659D27C8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341" y="2950178"/>
            <a:ext cx="5772447" cy="30926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85139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Validated workloads &amp; validation backlog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96372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When?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A8DDD61C-476C-56B6-6F92-2FE85DBCC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501" y="1285196"/>
            <a:ext cx="5607338" cy="35688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C3CF73A-2AFF-1DA8-5069-62122DED2A8A}"/>
              </a:ext>
            </a:extLst>
          </p:cNvPr>
          <p:cNvSpPr txBox="1"/>
          <p:nvPr/>
        </p:nvSpPr>
        <p:spPr>
          <a:xfrm>
            <a:off x="8142514" y="634242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https://gitlab.com/sylva-projects/validation_center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6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42FB9-02CE-DEED-1075-8A82B0E8735E}"/>
              </a:ext>
            </a:extLst>
          </p:cNvPr>
          <p:cNvSpPr txBox="1"/>
          <p:nvPr/>
        </p:nvSpPr>
        <p:spPr>
          <a:xfrm>
            <a:off x="360239" y="515575"/>
            <a:ext cx="37049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spc="300" dirty="0">
                <a:solidFill>
                  <a:schemeClr val="tx2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Validation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CFEE-2857-F0A9-9ED4-5EF57C876848}"/>
              </a:ext>
            </a:extLst>
          </p:cNvPr>
          <p:cNvSpPr txBox="1"/>
          <p:nvPr/>
        </p:nvSpPr>
        <p:spPr>
          <a:xfrm>
            <a:off x="419099" y="110220"/>
            <a:ext cx="907621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spc="150" dirty="0"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What?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AF41A9-41CA-D348-1D64-5DAAA708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277" y="2867619"/>
            <a:ext cx="2933998" cy="372697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16C291-DAEA-FE29-F9AC-48AAFAA1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846" y="1905411"/>
            <a:ext cx="2862958" cy="42176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9CA4D5-75AC-0CE6-D676-055431D56840}"/>
              </a:ext>
            </a:extLst>
          </p:cNvPr>
          <p:cNvSpPr txBox="1"/>
          <p:nvPr/>
        </p:nvSpPr>
        <p:spPr>
          <a:xfrm>
            <a:off x="647699" y="1428761"/>
            <a:ext cx="6568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/>
              <a:t>A </a:t>
            </a:r>
            <a:r>
              <a:rPr lang="es-ES" dirty="0" err="1"/>
              <a:t>validation</a:t>
            </a:r>
            <a:r>
              <a:rPr lang="es-ES" dirty="0"/>
              <a:t> </a:t>
            </a:r>
            <a:r>
              <a:rPr lang="es-ES" dirty="0" err="1"/>
              <a:t>repor</a:t>
            </a:r>
            <a:r>
              <a:rPr lang="en-US" dirty="0"/>
              <a:t>t contains information about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Workload (</a:t>
            </a:r>
            <a:r>
              <a:rPr lang="en-US" dirty="0" err="1"/>
              <a:t>e.g</a:t>
            </a:r>
            <a:r>
              <a:rPr lang="en-US" dirty="0"/>
              <a:t> name, version, provider, </a:t>
            </a:r>
            <a:r>
              <a:rPr lang="en-US" dirty="0" err="1"/>
              <a:t>etc</a:t>
            </a:r>
            <a:r>
              <a:rPr lang="en-US" dirty="0"/>
              <a:t>,)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Validation platform (e.g. Sylva version, configuration, etc.)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Evidence of Cloud Native verification (</a:t>
            </a:r>
            <a:r>
              <a:rPr lang="en-US" dirty="0" err="1"/>
              <a:t>CNTi</a:t>
            </a:r>
            <a:r>
              <a:rPr lang="en-US" dirty="0"/>
              <a:t> Test Suite)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Evidence of security best practices verification (WG-03)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Evidence of workload deployment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Evidence of basic functional testing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Evidence of in service upgrade support</a:t>
            </a:r>
          </a:p>
          <a:p>
            <a:pPr lvl="1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3A7BB5-EA8D-438C-36BB-62FDB2C0A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589" y="1641190"/>
            <a:ext cx="2916013" cy="38094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2E9565-196E-B7C8-E985-A12997B1E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084" y="1196448"/>
            <a:ext cx="3339470" cy="376198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9B95A2E-6E5B-C130-EC52-075449294553}"/>
              </a:ext>
            </a:extLst>
          </p:cNvPr>
          <p:cNvSpPr txBox="1"/>
          <p:nvPr/>
        </p:nvSpPr>
        <p:spPr>
          <a:xfrm>
            <a:off x="647699" y="4084774"/>
            <a:ext cx="6568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 err="1"/>
              <a:t>References</a:t>
            </a:r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dirty="0" err="1">
                <a:hlinkClick r:id="rId8"/>
              </a:rPr>
              <a:t>Validation</a:t>
            </a:r>
            <a:r>
              <a:rPr lang="es-ES" dirty="0">
                <a:hlinkClick r:id="rId8"/>
              </a:rPr>
              <a:t> </a:t>
            </a:r>
            <a:r>
              <a:rPr lang="es-ES" dirty="0" err="1">
                <a:hlinkClick r:id="rId8"/>
              </a:rPr>
              <a:t>report</a:t>
            </a:r>
            <a:r>
              <a:rPr lang="es-ES" dirty="0">
                <a:hlinkClick r:id="rId8"/>
              </a:rPr>
              <a:t> </a:t>
            </a:r>
            <a:r>
              <a:rPr lang="es-ES" dirty="0" err="1">
                <a:hlinkClick r:id="rId8"/>
              </a:rPr>
              <a:t>template</a:t>
            </a:r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dirty="0" err="1">
                <a:hlinkClick r:id="rId9"/>
              </a:rPr>
              <a:t>Validation</a:t>
            </a:r>
            <a:r>
              <a:rPr lang="es-ES" dirty="0">
                <a:hlinkClick r:id="rId9"/>
              </a:rPr>
              <a:t> </a:t>
            </a:r>
            <a:r>
              <a:rPr lang="es-ES" dirty="0" err="1">
                <a:hlinkClick r:id="rId9"/>
              </a:rPr>
              <a:t>reports</a:t>
            </a:r>
            <a:r>
              <a:rPr lang="es-ES" dirty="0">
                <a:hlinkClick r:id="rId9"/>
              </a:rPr>
              <a:t> (BareMetal)</a:t>
            </a:r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dirty="0" err="1">
                <a:hlinkClick r:id="rId10"/>
              </a:rPr>
              <a:t>Validation</a:t>
            </a:r>
            <a:r>
              <a:rPr lang="es-ES" dirty="0">
                <a:hlinkClick r:id="rId10"/>
              </a:rPr>
              <a:t> </a:t>
            </a:r>
            <a:r>
              <a:rPr lang="es-ES" dirty="0" err="1">
                <a:hlinkClick r:id="rId10"/>
              </a:rPr>
              <a:t>reports</a:t>
            </a:r>
            <a:r>
              <a:rPr lang="es-ES" dirty="0">
                <a:hlinkClick r:id="rId10"/>
              </a:rPr>
              <a:t> (</a:t>
            </a:r>
            <a:r>
              <a:rPr lang="es-ES" dirty="0" err="1">
                <a:hlinkClick r:id="rId10"/>
              </a:rPr>
              <a:t>OpenStack</a:t>
            </a:r>
            <a:r>
              <a:rPr lang="es-ES" dirty="0">
                <a:hlinkClick r:id="rId10"/>
              </a:rPr>
              <a:t>)</a:t>
            </a:r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complete </a:t>
            </a:r>
            <a:r>
              <a:rPr lang="es-ES" dirty="0" err="1"/>
              <a:t>validation</a:t>
            </a:r>
            <a:r>
              <a:rPr lang="es-ES" dirty="0"/>
              <a:t> </a:t>
            </a:r>
            <a:r>
              <a:rPr lang="es-ES" dirty="0" err="1"/>
              <a:t>report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8D9A3C-6CD8-C620-0EF4-A36600000C4D}"/>
              </a:ext>
            </a:extLst>
          </p:cNvPr>
          <p:cNvSpPr txBox="1"/>
          <p:nvPr/>
        </p:nvSpPr>
        <p:spPr>
          <a:xfrm>
            <a:off x="1692550" y="5453803"/>
            <a:ext cx="6096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workloads-validations/OpenStack/Titan.ium_Platform_DNS_24.09.0/ValidationReport-Titan.ium_Platform_DNS_24.09.0.md · </a:t>
            </a:r>
            <a:r>
              <a:rPr lang="es-ES" sz="105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</a:t>
            </a:r>
            <a:r>
              <a:rPr lang="es-ES" sz="105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· Sylva-</a:t>
            </a:r>
            <a:r>
              <a:rPr lang="es-ES" sz="105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r>
              <a:rPr lang="es-ES" sz="105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/ WG02 </a:t>
            </a:r>
            <a:r>
              <a:rPr lang="es-ES" sz="105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Validation</a:t>
            </a:r>
            <a:r>
              <a:rPr lang="es-ES" sz="105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Center · </a:t>
            </a:r>
            <a:r>
              <a:rPr lang="es-ES" sz="105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GitLab</a:t>
            </a:r>
            <a:endParaRPr lang="es-E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A035A6E-6A9E-4604-ADFF-F95A9A0A7913}"/>
              </a:ext>
            </a:extLst>
          </p:cNvPr>
          <p:cNvSpPr/>
          <p:nvPr/>
        </p:nvSpPr>
        <p:spPr>
          <a:xfrm>
            <a:off x="1" y="0"/>
            <a:ext cx="12192000" cy="4897155"/>
          </a:xfrm>
          <a:prstGeom prst="rect">
            <a:avLst/>
          </a:prstGeom>
          <a:solidFill>
            <a:srgbClr val="003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55">
              <a:defRPr/>
            </a:pPr>
            <a:endParaRPr lang="en-US" sz="1050">
              <a:solidFill>
                <a:srgbClr val="EAF8E5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05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marL="171442" indent="-171442" defTabSz="914355">
              <a:buFont typeface="Arial" panose="020B0604020202020204" pitchFamily="34" charset="0"/>
              <a:buChar char="•"/>
              <a:defRPr/>
            </a:pPr>
            <a:endParaRPr lang="en-US" sz="10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171442" indent="-171442" defTabSz="914355">
              <a:buFont typeface="Arial" panose="020B0604020202020204" pitchFamily="34" charset="0"/>
              <a:buChar char="•"/>
              <a:defRPr/>
            </a:pPr>
            <a:endParaRPr lang="en-US" sz="10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05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marL="171442" indent="-171442" defTabSz="914355">
              <a:buFont typeface="Arial" panose="020B0604020202020204" pitchFamily="34" charset="0"/>
              <a:buChar char="•"/>
              <a:defRPr/>
            </a:pPr>
            <a:endParaRPr lang="en-US" sz="10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1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200">
              <a:solidFill>
                <a:srgbClr val="0070C0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2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2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defTabSz="914355">
              <a:defRPr/>
            </a:pPr>
            <a:endParaRPr lang="en-US" sz="120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algn="ctr" defTabSz="914355">
              <a:defRPr/>
            </a:pPr>
            <a:endParaRPr lang="en-US" sz="160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0E75F29-B189-3248-B1C7-A1D1D53635EF}"/>
              </a:ext>
            </a:extLst>
          </p:cNvPr>
          <p:cNvSpPr/>
          <p:nvPr/>
        </p:nvSpPr>
        <p:spPr>
          <a:xfrm>
            <a:off x="655493" y="4226078"/>
            <a:ext cx="5151438" cy="10405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D9A0F-A081-C74A-A2A4-8B6FA75EFC6C}"/>
              </a:ext>
            </a:extLst>
          </p:cNvPr>
          <p:cNvSpPr txBox="1"/>
          <p:nvPr/>
        </p:nvSpPr>
        <p:spPr>
          <a:xfrm>
            <a:off x="887016" y="4426624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>
                <a:solidFill>
                  <a:schemeClr val="bg1"/>
                </a:solidFill>
                <a:latin typeface="Helvetica" panose="020B0604020202020204" pitchFamily="34" charset="0"/>
                <a:ea typeface="Montserrat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C960AF0E-CD84-3AFB-DF2B-B823775E8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20542"/>
          <a:stretch/>
        </p:blipFill>
        <p:spPr>
          <a:xfrm>
            <a:off x="8724771" y="5266588"/>
            <a:ext cx="2833742" cy="9606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E7CA54-C88C-CDFA-2549-AE1D0EB35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01" y="2516054"/>
            <a:ext cx="2509483" cy="2120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5448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f4c67a7-dc8c-4c17-87dd-47f0fe6b3c5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9ae3109-ae26-4049-9177-c69a49efbae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9dc37c1-466b-4292-99c1-eb53444f268b"/>
</p:tagLst>
</file>

<file path=ppt/theme/theme1.xml><?xml version="1.0" encoding="utf-8"?>
<a:theme xmlns:a="http://schemas.openxmlformats.org/drawingml/2006/main" name="Thème Office">
  <a:themeElements>
    <a:clrScheme name="Sylva">
      <a:dk1>
        <a:srgbClr val="003F42"/>
      </a:dk1>
      <a:lt1>
        <a:srgbClr val="FFFFFF"/>
      </a:lt1>
      <a:dk2>
        <a:srgbClr val="49B26C"/>
      </a:dk2>
      <a:lt2>
        <a:srgbClr val="DAEFE1"/>
      </a:lt2>
      <a:accent1>
        <a:srgbClr val="003F42"/>
      </a:accent1>
      <a:accent2>
        <a:srgbClr val="49B26C"/>
      </a:accent2>
      <a:accent3>
        <a:srgbClr val="75CD74"/>
      </a:accent3>
      <a:accent4>
        <a:srgbClr val="CCEDCC"/>
      </a:accent4>
      <a:accent5>
        <a:srgbClr val="FFFFFF"/>
      </a:accent5>
      <a:accent6>
        <a:srgbClr val="000000"/>
      </a:accent6>
      <a:hlink>
        <a:srgbClr val="49B26C"/>
      </a:hlink>
      <a:folHlink>
        <a:srgbClr val="003F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d1c43-36cc-4b7f-90b2-5cfe5ffb1142" xsi:nil="true"/>
    <lcf76f155ced4ddcb4097134ff3c332f xmlns="25147511-2e0c-4f1f-b990-ea4c28c66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0D3100DF8A24C9B26B502BE9A1FAC" ma:contentTypeVersion="13" ma:contentTypeDescription="Crée un document." ma:contentTypeScope="" ma:versionID="a6f17c396136a2dbb89299e7f393e728">
  <xsd:schema xmlns:xsd="http://www.w3.org/2001/XMLSchema" xmlns:xs="http://www.w3.org/2001/XMLSchema" xmlns:p="http://schemas.microsoft.com/office/2006/metadata/properties" xmlns:ns2="25147511-2e0c-4f1f-b990-ea4c28c66a93" xmlns:ns3="d07d1c43-36cc-4b7f-90b2-5cfe5ffb1142" targetNamespace="http://schemas.microsoft.com/office/2006/metadata/properties" ma:root="true" ma:fieldsID="b1cc8d546b867e47da16e8c6ba7f79c9" ns2:_="" ns3:_="">
    <xsd:import namespace="25147511-2e0c-4f1f-b990-ea4c28c66a93"/>
    <xsd:import namespace="d07d1c43-36cc-4b7f-90b2-5cfe5ffb11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47511-2e0c-4f1f-b990-ea4c28c66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a8976df-9c6d-4c47-88b7-85635e50fb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d1c43-36cc-4b7f-90b2-5cfe5ffb11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bccf1f1-cc64-4521-9b1b-8985e81c4454}" ma:internalName="TaxCatchAll" ma:showField="CatchAllData" ma:web="d07d1c43-36cc-4b7f-90b2-5cfe5ffb1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658B67-4F24-4C7E-A661-61F6C8BB96F1}">
  <ds:schemaRefs>
    <ds:schemaRef ds:uri="25147511-2e0c-4f1f-b990-ea4c28c66a93"/>
    <ds:schemaRef ds:uri="d07d1c43-36cc-4b7f-90b2-5cfe5ffb11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17C945-694A-4528-8E3B-42C36A68F560}">
  <ds:schemaRefs>
    <ds:schemaRef ds:uri="25147511-2e0c-4f1f-b990-ea4c28c66a93"/>
    <ds:schemaRef ds:uri="d07d1c43-36cc-4b7f-90b2-5cfe5ffb11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B43DB2-EDF9-460B-9996-ABEC0670769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removed="0"/>
  <clbl:label id="{e65bd4d2-aa7c-445f-9ef8-222ebb1d2b43}" enabled="1" method="Privileged" siteId="{9744600e-3e04-492e-baa1-25ec245c6f1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438</Words>
  <Application>Microsoft Office PowerPoint</Application>
  <PresentationFormat>Panorámica</PresentationFormat>
  <Paragraphs>105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Helvetica</vt:lpstr>
      <vt:lpstr>Helvetica 55 Roman</vt:lpstr>
      <vt:lpstr>Helvetica 75</vt:lpstr>
      <vt:lpstr>Helvetica 75 Bold</vt:lpstr>
      <vt:lpstr>TIM Sans</vt:lpstr>
      <vt:lpstr>Wingdings</vt:lpstr>
      <vt:lpstr>Thème Office</vt:lpstr>
      <vt:lpstr>OFR_template_restricted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guillaume.nevicato@orange.com</dc:creator>
  <cp:lastModifiedBy>LUIS VELARDE TAZON</cp:lastModifiedBy>
  <cp:revision>39</cp:revision>
  <dcterms:created xsi:type="dcterms:W3CDTF">2022-11-17T16:11:15Z</dcterms:created>
  <dcterms:modified xsi:type="dcterms:W3CDTF">2025-09-08T08:09:06Z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0x0101006940D3100DF8A24C9B26B502BE9A1FAC</vt:lpwstr>
  </property>
  <property fmtid="{D5CDD505-2E9C-101B-9397-08002B2CF9AE}" pid="3" name="MSIP_Label_e6c818a6-e1a0-4a6e-a969-20d857c5dc62_Enabled">
    <vt:lpwstr>true</vt:lpwstr>
  </property>
  <property fmtid="{D5CDD505-2E9C-101B-9397-08002B2CF9AE}" pid="4" name="MSIP_Label_e6c818a6-e1a0-4a6e-a969-20d857c5dc62_SetDate">
    <vt:lpwstr>2023-03-29T16:20:23Z</vt:lpwstr>
  </property>
  <property fmtid="{D5CDD505-2E9C-101B-9397-08002B2CF9AE}" pid="5" name="MSIP_Label_e6c818a6-e1a0-4a6e-a969-20d857c5dc62_Method">
    <vt:lpwstr>Standard</vt:lpwstr>
  </property>
  <property fmtid="{D5CDD505-2E9C-101B-9397-08002B2CF9AE}" pid="6" name="MSIP_Label_e6c818a6-e1a0-4a6e-a969-20d857c5dc62_Name">
    <vt:lpwstr>Orange_restricted_internal.2</vt:lpwstr>
  </property>
  <property fmtid="{D5CDD505-2E9C-101B-9397-08002B2CF9AE}" pid="7" name="MSIP_Label_e6c818a6-e1a0-4a6e-a969-20d857c5dc62_SiteId">
    <vt:lpwstr>90c7a20a-f34b-40bf-bc48-b9253b6f5d20</vt:lpwstr>
  </property>
  <property fmtid="{D5CDD505-2E9C-101B-9397-08002B2CF9AE}" pid="8" name="MSIP_Label_e6c818a6-e1a0-4a6e-a969-20d857c5dc62_ActionId">
    <vt:lpwstr>6091ea5c-aba0-4df2-a162-5ba0d789538e</vt:lpwstr>
  </property>
  <property fmtid="{D5CDD505-2E9C-101B-9397-08002B2CF9AE}" pid="9" name="MSIP_Label_e6c818a6-e1a0-4a6e-a969-20d857c5dc62_ContentBits">
    <vt:lpwstr>2</vt:lpwstr>
  </property>
  <property fmtid="{D5CDD505-2E9C-101B-9397-08002B2CF9AE}" pid="10" name="MediaServiceImageTags">
    <vt:lpwstr/>
  </property>
  <property fmtid="{D5CDD505-2E9C-101B-9397-08002B2CF9AE}" pid="11" name="ClassificationContentMarkingFooterLocations">
    <vt:lpwstr>Thème Office:8\OFR_template_restricted:5</vt:lpwstr>
  </property>
  <property fmtid="{D5CDD505-2E9C-101B-9397-08002B2CF9AE}" pid="12" name="ClassificationContentMarkingFooterText">
    <vt:lpwstr>***Este documento está clasificado como PUBLICO por TELEFÓNICA.
***This document is classified as PUBLIC by TELEFÓNICA.</vt:lpwstr>
  </property>
</Properties>
</file>