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4"/>
    <p:sldMasterId id="214748368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Helvetica Neue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HelveticaNeue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HelveticaNeue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HelveticaNeue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kubernetes.io/blog/2025/06/25/image-compatibility-in-cloud-native-environments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ccd0a067b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3ccd0a067b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d0cb86dc1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g3d0cb86dc1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3F4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g3d0cb86dc1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d0cb86dc1b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d0cb86dc1b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cf525926f1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cf525926f1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什么是NFD？</a:t>
            </a:r>
            <a:r>
              <a:rPr lang="zh-CN">
                <a:solidFill>
                  <a:srgbClr val="C7254E"/>
                </a:solidFill>
                <a:latin typeface="Consolas"/>
                <a:ea typeface="Consolas"/>
                <a:cs typeface="Consolas"/>
                <a:sym typeface="Consolas"/>
              </a:rPr>
              <a:t>Node Feature Discovery</a:t>
            </a:r>
            <a:r>
              <a:rPr lang="zh-CN" sz="1200">
                <a:solidFill>
                  <a:srgbClr val="172B4D"/>
                </a:solidFill>
              </a:rPr>
              <a:t> (</a:t>
            </a:r>
            <a:r>
              <a:rPr lang="zh-CN">
                <a:solidFill>
                  <a:srgbClr val="C7254E"/>
                </a:solidFill>
                <a:latin typeface="Consolas"/>
                <a:ea typeface="Consolas"/>
                <a:cs typeface="Consolas"/>
                <a:sym typeface="Consolas"/>
              </a:rPr>
              <a:t>NFD</a:t>
            </a:r>
            <a:r>
              <a:rPr lang="zh-CN" sz="1200">
                <a:solidFill>
                  <a:srgbClr val="172B4D"/>
                </a:solidFill>
              </a:rPr>
              <a:t>)是</a:t>
            </a:r>
            <a:r>
              <a:rPr lang="zh-CN">
                <a:solidFill>
                  <a:srgbClr val="C7254E"/>
                </a:solidFill>
                <a:latin typeface="Consolas"/>
                <a:ea typeface="Consolas"/>
                <a:cs typeface="Consolas"/>
                <a:sym typeface="Consolas"/>
              </a:rPr>
              <a:t>Kubernetes</a:t>
            </a:r>
            <a:r>
              <a:rPr lang="zh-CN" sz="1200">
                <a:solidFill>
                  <a:srgbClr val="172B4D"/>
                </a:solidFill>
              </a:rPr>
              <a:t>的一个插件，用于自动检测节点的硬件特性和系统配置，并将这些信息以标签(</a:t>
            </a:r>
            <a:r>
              <a:rPr lang="zh-CN">
                <a:solidFill>
                  <a:srgbClr val="C7254E"/>
                </a:solidFill>
                <a:latin typeface="Consolas"/>
                <a:ea typeface="Consolas"/>
                <a:cs typeface="Consolas"/>
                <a:sym typeface="Consolas"/>
              </a:rPr>
              <a:t>labels</a:t>
            </a:r>
            <a:r>
              <a:rPr lang="zh-CN" sz="1200">
                <a:solidFill>
                  <a:srgbClr val="172B4D"/>
                </a:solidFill>
              </a:rPr>
              <a:t>)的形式添加到</a:t>
            </a:r>
            <a:r>
              <a:rPr lang="zh-CN">
                <a:solidFill>
                  <a:srgbClr val="C7254E"/>
                </a:solidFill>
                <a:latin typeface="Consolas"/>
                <a:ea typeface="Consolas"/>
                <a:cs typeface="Consolas"/>
                <a:sym typeface="Consolas"/>
              </a:rPr>
              <a:t>Kubernetes</a:t>
            </a:r>
            <a:r>
              <a:rPr lang="zh-CN" sz="1200">
                <a:solidFill>
                  <a:srgbClr val="172B4D"/>
                </a:solidFill>
              </a:rPr>
              <a:t>节点对象上。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d0385403b4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d0385403b4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d0385403b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d0385403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d0385403b4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d0385403b4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什么是NFD？</a:t>
            </a:r>
            <a:r>
              <a:rPr lang="zh-CN">
                <a:solidFill>
                  <a:srgbClr val="C7254E"/>
                </a:solidFill>
                <a:latin typeface="Consolas"/>
                <a:ea typeface="Consolas"/>
                <a:cs typeface="Consolas"/>
                <a:sym typeface="Consolas"/>
              </a:rPr>
              <a:t>Node Feature Discovery</a:t>
            </a:r>
            <a:r>
              <a:rPr lang="zh-CN" sz="1200">
                <a:solidFill>
                  <a:srgbClr val="172B4D"/>
                </a:solidFill>
              </a:rPr>
              <a:t> (</a:t>
            </a:r>
            <a:r>
              <a:rPr lang="zh-CN">
                <a:solidFill>
                  <a:srgbClr val="C7254E"/>
                </a:solidFill>
                <a:latin typeface="Consolas"/>
                <a:ea typeface="Consolas"/>
                <a:cs typeface="Consolas"/>
                <a:sym typeface="Consolas"/>
              </a:rPr>
              <a:t>NFD</a:t>
            </a:r>
            <a:r>
              <a:rPr lang="zh-CN" sz="1200">
                <a:solidFill>
                  <a:srgbClr val="172B4D"/>
                </a:solidFill>
              </a:rPr>
              <a:t>)是</a:t>
            </a:r>
            <a:r>
              <a:rPr lang="zh-CN">
                <a:solidFill>
                  <a:srgbClr val="C7254E"/>
                </a:solidFill>
                <a:latin typeface="Consolas"/>
                <a:ea typeface="Consolas"/>
                <a:cs typeface="Consolas"/>
                <a:sym typeface="Consolas"/>
              </a:rPr>
              <a:t>Kubernetes</a:t>
            </a:r>
            <a:r>
              <a:rPr lang="zh-CN" sz="1200">
                <a:solidFill>
                  <a:srgbClr val="172B4D"/>
                </a:solidFill>
              </a:rPr>
              <a:t>的一个插件，用于自动检测节点的硬件特性和系统配置，并将这些信息以标签(</a:t>
            </a:r>
            <a:r>
              <a:rPr lang="zh-CN">
                <a:solidFill>
                  <a:srgbClr val="C7254E"/>
                </a:solidFill>
                <a:latin typeface="Consolas"/>
                <a:ea typeface="Consolas"/>
                <a:cs typeface="Consolas"/>
                <a:sym typeface="Consolas"/>
              </a:rPr>
              <a:t>labels</a:t>
            </a:r>
            <a:r>
              <a:rPr lang="zh-CN" sz="1200">
                <a:solidFill>
                  <a:srgbClr val="172B4D"/>
                </a:solidFill>
              </a:rPr>
              <a:t>)的形式添加到</a:t>
            </a:r>
            <a:r>
              <a:rPr lang="zh-CN">
                <a:solidFill>
                  <a:srgbClr val="C7254E"/>
                </a:solidFill>
                <a:latin typeface="Consolas"/>
                <a:ea typeface="Consolas"/>
                <a:cs typeface="Consolas"/>
                <a:sym typeface="Consolas"/>
              </a:rPr>
              <a:t>Kubernetes</a:t>
            </a:r>
            <a:r>
              <a:rPr lang="zh-CN" sz="1200">
                <a:solidFill>
                  <a:srgbClr val="172B4D"/>
                </a:solidFill>
              </a:rPr>
              <a:t>节点对象上。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ccd0a067b8_0_2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g3ccd0a067b8_0_2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400">
              <a:solidFill>
                <a:srgbClr val="003F4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50">
                <a:solidFill>
                  <a:srgbClr val="38383F"/>
                </a:solidFill>
                <a:highlight>
                  <a:srgbClr val="FCFCFC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Node Feature Discovery (NFD) is a Kubernetes add-on for detecting hardware features and system configuration. Detected features are advertised as node labels. NFD provides flexible configuration and extension points for a wide range of vendor and application specific node labeling needs.</a:t>
            </a:r>
            <a:endParaRPr/>
          </a:p>
        </p:txBody>
      </p:sp>
      <p:sp>
        <p:nvSpPr>
          <p:cNvPr id="311" name="Google Shape;311;g3ccd0a067b8_0_2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ccd0a067b8_0_4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g3ccd0a067b8_0_4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u="sng">
                <a:solidFill>
                  <a:schemeClr val="hlink"/>
                </a:solidFill>
                <a:hlinkClick r:id="rId2"/>
              </a:rPr>
              <a:t>https://kubernetes.io/blog/2025/06/25/image-compatibility-in-cloud-native-environments/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>
                <a:solidFill>
                  <a:srgbClr val="003F42"/>
                </a:solidFill>
              </a:rPr>
              <a:t>To streamline compatibility validation, we implemented a client tool that allows for node validation based on an image's compatibility artifact. In this workflow, the image author would generate a compatibility artifact that points to the image it describes in a registry via the referrers API. When a need arises to assess the fit of an image to a host, the tool can discover the artifact and verify compatibility of an image to a node before deployment. The client can validate nodes both inside and outside a Kubernetes cluster, extending the utility of the tool beyond the single Kubernetes use case.</a:t>
            </a:r>
            <a:endParaRPr sz="1400">
              <a:solidFill>
                <a:srgbClr val="003F4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3ccd0a067b8_0_4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cf525926f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g3cf525926f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3F4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3cf525926f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d0cb86dc1b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g3d0cb86dc1b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3F4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3d0cb86dc1b_0_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">
  <p:cSld name="Slid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>
            <p:ph idx="2" type="pic"/>
          </p:nvPr>
        </p:nvSpPr>
        <p:spPr>
          <a:xfrm>
            <a:off x="-1" y="0"/>
            <a:ext cx="9144000" cy="4405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">
  <p:cSld name="Slid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/>
          <p:nvPr>
            <p:ph idx="2" type="pic"/>
          </p:nvPr>
        </p:nvSpPr>
        <p:spPr>
          <a:xfrm>
            <a:off x="-1" y="0"/>
            <a:ext cx="9144000" cy="4405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title"/>
          </p:nvPr>
        </p:nvSpPr>
        <p:spPr>
          <a:xfrm>
            <a:off x="0" y="6317"/>
            <a:ext cx="788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F4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48931" y="81439"/>
            <a:ext cx="712547" cy="602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0" y="6317"/>
            <a:ext cx="788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F4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355805" y="93999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F42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9B26C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355805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F42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F42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9B26C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4" name="Google Shape;74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623888" y="12823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F42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623888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9091"/>
              </a:buClr>
              <a:buSzPts val="1800"/>
              <a:buNone/>
              <a:defRPr sz="1800">
                <a:solidFill>
                  <a:srgbClr val="88909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9091"/>
              </a:buClr>
              <a:buSzPts val="1500"/>
              <a:buNone/>
              <a:defRPr sz="1500">
                <a:solidFill>
                  <a:srgbClr val="88909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9091"/>
              </a:buClr>
              <a:buSzPts val="1400"/>
              <a:buNone/>
              <a:defRPr sz="1400">
                <a:solidFill>
                  <a:srgbClr val="88909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9091"/>
              </a:buClr>
              <a:buSzPts val="1200"/>
              <a:buNone/>
              <a:defRPr sz="1200">
                <a:solidFill>
                  <a:srgbClr val="88909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9091"/>
              </a:buClr>
              <a:buSzPts val="1200"/>
              <a:buNone/>
              <a:defRPr sz="1200">
                <a:solidFill>
                  <a:srgbClr val="88909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9091"/>
              </a:buClr>
              <a:buSzPts val="1200"/>
              <a:buNone/>
              <a:defRPr sz="1200">
                <a:solidFill>
                  <a:srgbClr val="88909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9091"/>
              </a:buClr>
              <a:buSzPts val="1200"/>
              <a:buNone/>
              <a:defRPr sz="1200">
                <a:solidFill>
                  <a:srgbClr val="88909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9091"/>
              </a:buClr>
              <a:buSzPts val="1200"/>
              <a:buNone/>
              <a:defRPr sz="1200">
                <a:solidFill>
                  <a:srgbClr val="88909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9091"/>
              </a:buClr>
              <a:buSzPts val="1200"/>
              <a:buNone/>
              <a:defRPr sz="1200">
                <a:solidFill>
                  <a:srgbClr val="889091"/>
                </a:solidFill>
              </a:defRPr>
            </a:lvl9pPr>
          </a:lstStyle>
          <a:p/>
        </p:txBody>
      </p:sp>
      <p:sp>
        <p:nvSpPr>
          <p:cNvPr id="80" name="Google Shape;80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>
  <p:cSld name="Diapositive de titr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F42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F42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9B26C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86" name="Google Shape;8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>
  <p:cSld name="Titre et contenu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title"/>
          </p:nvPr>
        </p:nvSpPr>
        <p:spPr>
          <a:xfrm>
            <a:off x="0" y="6317"/>
            <a:ext cx="788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F4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" type="body"/>
          </p:nvPr>
        </p:nvSpPr>
        <p:spPr>
          <a:xfrm>
            <a:off x="355805" y="93999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F42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9B26C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>
  <p:cSld name="Titre de sec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F42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2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9091"/>
              </a:buClr>
              <a:buSzPts val="1800"/>
              <a:buNone/>
              <a:defRPr sz="1800">
                <a:solidFill>
                  <a:srgbClr val="88909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9091"/>
              </a:buClr>
              <a:buSzPts val="1500"/>
              <a:buNone/>
              <a:defRPr sz="1500">
                <a:solidFill>
                  <a:srgbClr val="88909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9091"/>
              </a:buClr>
              <a:buSzPts val="1400"/>
              <a:buNone/>
              <a:defRPr sz="1400">
                <a:solidFill>
                  <a:srgbClr val="88909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9091"/>
              </a:buClr>
              <a:buSzPts val="1200"/>
              <a:buNone/>
              <a:defRPr sz="1200">
                <a:solidFill>
                  <a:srgbClr val="88909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9091"/>
              </a:buClr>
              <a:buSzPts val="1200"/>
              <a:buNone/>
              <a:defRPr sz="1200">
                <a:solidFill>
                  <a:srgbClr val="88909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9091"/>
              </a:buClr>
              <a:buSzPts val="1200"/>
              <a:buNone/>
              <a:defRPr sz="1200">
                <a:solidFill>
                  <a:srgbClr val="88909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9091"/>
              </a:buClr>
              <a:buSzPts val="1200"/>
              <a:buNone/>
              <a:defRPr sz="1200">
                <a:solidFill>
                  <a:srgbClr val="88909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9091"/>
              </a:buClr>
              <a:buSzPts val="1200"/>
              <a:buNone/>
              <a:defRPr sz="1200">
                <a:solidFill>
                  <a:srgbClr val="88909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9091"/>
              </a:buClr>
              <a:buSzPts val="1200"/>
              <a:buNone/>
              <a:defRPr sz="1200">
                <a:solidFill>
                  <a:srgbClr val="889091"/>
                </a:solidFill>
              </a:defRPr>
            </a:lvl9pPr>
          </a:lstStyle>
          <a:p/>
        </p:txBody>
      </p:sp>
      <p:sp>
        <p:nvSpPr>
          <p:cNvPr id="98" name="Google Shape;98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/>
          <p:nvPr>
            <p:ph type="title"/>
          </p:nvPr>
        </p:nvSpPr>
        <p:spPr>
          <a:xfrm>
            <a:off x="0" y="6317"/>
            <a:ext cx="788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F4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F42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9B26C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F42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9B26C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F4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4"/>
          <p:cNvSpPr txBox="1"/>
          <p:nvPr>
            <p:ph idx="1" type="body"/>
          </p:nvPr>
        </p:nvSpPr>
        <p:spPr>
          <a:xfrm>
            <a:off x="629842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F42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9B26C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1" name="Google Shape;111;p24"/>
          <p:cNvSpPr txBox="1"/>
          <p:nvPr>
            <p:ph idx="2" type="body"/>
          </p:nvPr>
        </p:nvSpPr>
        <p:spPr>
          <a:xfrm>
            <a:off x="629842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F42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9B26C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" name="Google Shape;112;p24"/>
          <p:cNvSpPr txBox="1"/>
          <p:nvPr>
            <p:ph idx="3" type="body"/>
          </p:nvPr>
        </p:nvSpPr>
        <p:spPr>
          <a:xfrm>
            <a:off x="4629151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F42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9B26C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3" name="Google Shape;113;p24"/>
          <p:cNvSpPr txBox="1"/>
          <p:nvPr>
            <p:ph idx="4" type="body"/>
          </p:nvPr>
        </p:nvSpPr>
        <p:spPr>
          <a:xfrm>
            <a:off x="4629151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F42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9B26C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>
  <p:cSld name="Comparaison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F4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5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F42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9B26C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0" name="Google Shape;120;p25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F42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9B26C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F42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9B26C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2" name="Google Shape;122;p25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F42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9B26C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3" name="Google Shape;123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F42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F42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9B26C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33" name="Google Shape;133;p27"/>
          <p:cNvSpPr txBox="1"/>
          <p:nvPr>
            <p:ph idx="2" type="body"/>
          </p:nvPr>
        </p:nvSpPr>
        <p:spPr>
          <a:xfrm>
            <a:off x="629841" y="1543051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F42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9B26C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34" name="Google Shape;134;p2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F42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8"/>
          <p:cNvSpPr/>
          <p:nvPr>
            <p:ph idx="2" type="pic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8"/>
          <p:cNvSpPr txBox="1"/>
          <p:nvPr>
            <p:ph idx="1" type="body"/>
          </p:nvPr>
        </p:nvSpPr>
        <p:spPr>
          <a:xfrm>
            <a:off x="629841" y="1543051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F42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9B26C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41" name="Google Shape;141;p2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>
  <p:cSld name="Contenu avec légende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F42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29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F42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9B26C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47" name="Google Shape;147;p29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F42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9B26C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48" name="Google Shape;148;p2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2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>
  <p:cSld name="Image avec légend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F42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30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30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F42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9B26C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55" name="Google Shape;155;p3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6" name="Google Shape;156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/>
          <p:nvPr>
            <p:ph type="title"/>
          </p:nvPr>
        </p:nvSpPr>
        <p:spPr>
          <a:xfrm>
            <a:off x="0" y="6317"/>
            <a:ext cx="788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F4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31"/>
          <p:cNvSpPr txBox="1"/>
          <p:nvPr>
            <p:ph idx="1" type="body"/>
          </p:nvPr>
        </p:nvSpPr>
        <p:spPr>
          <a:xfrm rot="5400000">
            <a:off x="2667455" y="-1371652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F42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9B26C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1" name="Google Shape;161;p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p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F4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6" name="Google Shape;166;p32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F42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9B26C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7" name="Google Shape;167;p3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3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ntent">
  <p:cSld name="One conten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/>
          <p:nvPr>
            <p:ph type="title"/>
          </p:nvPr>
        </p:nvSpPr>
        <p:spPr>
          <a:xfrm>
            <a:off x="0" y="6317"/>
            <a:ext cx="788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F4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3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33"/>
          <p:cNvSpPr txBox="1"/>
          <p:nvPr>
            <p:ph idx="12" type="sldNum"/>
          </p:nvPr>
        </p:nvSpPr>
        <p:spPr>
          <a:xfrm>
            <a:off x="468456" y="476223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rgbClr val="8890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rgbClr val="8890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rgbClr val="8890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rgbClr val="8890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rgbClr val="8890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rgbClr val="8890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rgbClr val="8890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rgbClr val="8890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rgbClr val="8890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74" name="Google Shape;174;p33"/>
          <p:cNvSpPr txBox="1"/>
          <p:nvPr>
            <p:ph idx="1" type="body"/>
          </p:nvPr>
        </p:nvSpPr>
        <p:spPr>
          <a:xfrm>
            <a:off x="468456" y="1113768"/>
            <a:ext cx="8208000" cy="3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F42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9B26C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Image">
  <p:cSld name="Full Image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/>
          <p:nvPr>
            <p:ph idx="2" type="pic"/>
          </p:nvPr>
        </p:nvSpPr>
        <p:spPr>
          <a:xfrm>
            <a:off x="-145294" y="-142875"/>
            <a:ext cx="9434700" cy="5429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type="title"/>
          </p:nvPr>
        </p:nvSpPr>
        <p:spPr>
          <a:xfrm>
            <a:off x="0" y="6317"/>
            <a:ext cx="788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F42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3F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355805" y="93999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F42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3F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9B26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49B26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90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90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90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90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90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90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90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90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90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90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90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hyperlink" Target="mailto:xunliyang.dev@gmail.com" TargetMode="External"/><Relationship Id="rId6" Type="http://schemas.openxmlformats.org/officeDocument/2006/relationships/hyperlink" Target="mailto:joehuang@huawei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7.gif"/><Relationship Id="rId5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9.pn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hyperlink" Target="https://kubernetes-sigs.github.io/node-feature-discovery/master/usage/image-compatibility.htm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14.png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hyperlink" Target="https://github.com/kubernetes-sigs/node-feature-discovery/pull/2403" TargetMode="External"/><Relationship Id="rId7" Type="http://schemas.openxmlformats.org/officeDocument/2006/relationships/hyperlink" Target="https://github.com/Xunli-Yang/image-compatibility-schedul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background with white squares&#10;&#10;AI-generated content may be incorrect." id="181" name="Google Shape;181;p35"/>
          <p:cNvPicPr preferRelativeResize="0"/>
          <p:nvPr/>
        </p:nvPicPr>
        <p:blipFill rotWithShape="1">
          <a:blip r:embed="rId3">
            <a:alphaModFix/>
          </a:blip>
          <a:srcRect b="1633" l="0" r="0" t="0"/>
          <a:stretch/>
        </p:blipFill>
        <p:spPr>
          <a:xfrm>
            <a:off x="3348" y="-1292520"/>
            <a:ext cx="9154382" cy="5065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p35"/>
          <p:cNvGrpSpPr/>
          <p:nvPr/>
        </p:nvGrpSpPr>
        <p:grpSpPr>
          <a:xfrm>
            <a:off x="6308585" y="3615158"/>
            <a:ext cx="2464875" cy="320850"/>
            <a:chOff x="7830731" y="5657850"/>
            <a:chExt cx="3286500" cy="427800"/>
          </a:xfrm>
        </p:grpSpPr>
        <p:sp>
          <p:nvSpPr>
            <p:cNvPr id="183" name="Google Shape;183;p35"/>
            <p:cNvSpPr/>
            <p:nvPr/>
          </p:nvSpPr>
          <p:spPr>
            <a:xfrm>
              <a:off x="7830731" y="5657850"/>
              <a:ext cx="3286500" cy="427800"/>
            </a:xfrm>
            <a:prstGeom prst="roundRect">
              <a:avLst>
                <a:gd fmla="val 16667" name="adj"/>
              </a:avLst>
            </a:prstGeom>
            <a:solidFill>
              <a:srgbClr val="8ACCA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4" name="Google Shape;184;p35"/>
            <p:cNvSpPr/>
            <p:nvPr/>
          </p:nvSpPr>
          <p:spPr>
            <a:xfrm>
              <a:off x="8468746" y="5731529"/>
              <a:ext cx="2010600" cy="272400"/>
            </a:xfrm>
            <a:prstGeom prst="roundRect">
              <a:avLst>
                <a:gd fmla="val 16667" name="adj"/>
              </a:avLst>
            </a:prstGeom>
            <a:solidFill>
              <a:srgbClr val="8ACCA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8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March</a:t>
              </a:r>
              <a:r>
                <a:rPr b="0" i="0" lang="zh-CN" sz="8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 202</a:t>
              </a:r>
              <a:r>
                <a:rPr lang="zh-CN" sz="8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6</a:t>
              </a:r>
              <a:endParaRPr sz="1100"/>
            </a:p>
          </p:txBody>
        </p:sp>
      </p:grpSp>
      <p:sp>
        <p:nvSpPr>
          <p:cNvPr id="185" name="Google Shape;185;p35"/>
          <p:cNvSpPr/>
          <p:nvPr/>
        </p:nvSpPr>
        <p:spPr>
          <a:xfrm>
            <a:off x="678990" y="1869735"/>
            <a:ext cx="7803000" cy="708900"/>
          </a:xfrm>
          <a:prstGeom prst="roundRect">
            <a:avLst>
              <a:gd fmla="val 16667" name="adj"/>
            </a:avLst>
          </a:prstGeom>
          <a:solidFill>
            <a:srgbClr val="8ACCA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Google Shape;186;p35"/>
          <p:cNvSpPr/>
          <p:nvPr/>
        </p:nvSpPr>
        <p:spPr>
          <a:xfrm>
            <a:off x="660445" y="909630"/>
            <a:ext cx="3080700" cy="780300"/>
          </a:xfrm>
          <a:prstGeom prst="roundRect">
            <a:avLst>
              <a:gd fmla="val 16667" name="adj"/>
            </a:avLst>
          </a:prstGeom>
          <a:solidFill>
            <a:srgbClr val="8ACCA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7" name="Google Shape;187;p35"/>
          <p:cNvSpPr txBox="1"/>
          <p:nvPr/>
        </p:nvSpPr>
        <p:spPr>
          <a:xfrm>
            <a:off x="722936" y="987865"/>
            <a:ext cx="2908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CN" sz="3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Sylva project</a:t>
            </a:r>
            <a:endParaRPr b="1" sz="3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8" name="Google Shape;188;p35"/>
          <p:cNvSpPr txBox="1"/>
          <p:nvPr/>
        </p:nvSpPr>
        <p:spPr>
          <a:xfrm>
            <a:off x="722935" y="2098931"/>
            <a:ext cx="75435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NFD &amp; Sylva Image Compatibility</a:t>
            </a:r>
            <a:endParaRPr b="1" sz="15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9" name="Google Shape;18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9036" y="99335"/>
            <a:ext cx="1882113" cy="159067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5"/>
          <p:cNvSpPr/>
          <p:nvPr/>
        </p:nvSpPr>
        <p:spPr>
          <a:xfrm>
            <a:off x="338545" y="3936003"/>
            <a:ext cx="5209500" cy="582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t/>
            </a:r>
            <a:endParaRPr b="0" sz="700" u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Helvetica Neue"/>
              <a:buNone/>
            </a:pPr>
            <a:r>
              <a:rPr lang="zh-CN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Leo Yang (@Xunli-Yang, </a:t>
            </a:r>
            <a:r>
              <a:rPr lang="zh-CN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xunliyang.dev@gmail.com</a:t>
            </a:r>
            <a:r>
              <a:rPr lang="zh-CN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)</a:t>
            </a:r>
            <a:endParaRPr sz="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Helvetica Neue"/>
              <a:buNone/>
            </a:pPr>
            <a:r>
              <a:rPr lang="zh-CN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Joe Huang (@joehuang999, </a:t>
            </a:r>
            <a:r>
              <a:rPr lang="zh-CN" sz="10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joehuang.sweden@gmail.com</a:t>
            </a:r>
            <a:r>
              <a:rPr lang="zh-CN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4"/>
          <p:cNvSpPr txBox="1"/>
          <p:nvPr/>
        </p:nvSpPr>
        <p:spPr>
          <a:xfrm>
            <a:off x="167250" y="65425"/>
            <a:ext cx="8472900" cy="5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Possible ways of enhancement</a:t>
            </a:r>
            <a:endParaRPr b="1" sz="2100">
              <a:solidFill>
                <a:srgbClr val="00144C"/>
              </a:solidFill>
            </a:endParaRPr>
          </a:p>
        </p:txBody>
      </p:sp>
      <p:sp>
        <p:nvSpPr>
          <p:cNvPr id="400" name="Google Shape;400;p44"/>
          <p:cNvSpPr txBox="1"/>
          <p:nvPr/>
        </p:nvSpPr>
        <p:spPr>
          <a:xfrm>
            <a:off x="790125" y="976350"/>
            <a:ext cx="7101300" cy="35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zh-CN" sz="1800">
                <a:solidFill>
                  <a:srgbClr val="595959"/>
                </a:solidFill>
              </a:rPr>
              <a:t>Image compatibility tool in Sylva GitOps</a:t>
            </a:r>
            <a:endParaRPr sz="18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zh-CN" sz="1600">
                <a:solidFill>
                  <a:srgbClr val="595959"/>
                </a:solidFill>
              </a:rPr>
              <a:t>Compatibility artifact can quickly optimize validation of the CNF</a:t>
            </a:r>
            <a:endParaRPr sz="1600">
              <a:solidFill>
                <a:srgbClr val="595959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Char char="○"/>
            </a:pPr>
            <a:r>
              <a:rPr lang="zh-CN" sz="1600">
                <a:solidFill>
                  <a:srgbClr val="595959"/>
                </a:solidFill>
              </a:rPr>
              <a:t>Provide definition of CNF needs</a:t>
            </a:r>
            <a:br>
              <a:rPr lang="zh-CN" sz="1600">
                <a:solidFill>
                  <a:srgbClr val="595959"/>
                </a:solidFill>
              </a:rPr>
            </a:br>
            <a:br>
              <a:rPr lang="zh-CN" sz="1600">
                <a:solidFill>
                  <a:srgbClr val="595959"/>
                </a:solidFill>
              </a:rPr>
            </a:br>
            <a:endParaRPr sz="16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zh-CN" sz="1800">
                <a:solidFill>
                  <a:srgbClr val="595959"/>
                </a:solidFill>
              </a:rPr>
              <a:t>Image compatibility scheduler plugin in Sylva GitOps</a:t>
            </a:r>
            <a:endParaRPr sz="18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zh-CN" sz="1800">
                <a:solidFill>
                  <a:srgbClr val="595959"/>
                </a:solidFill>
              </a:rPr>
              <a:t>Schedule CNF pods to nodes that satisfy the needs</a:t>
            </a:r>
            <a:br>
              <a:rPr lang="zh-CN" sz="1800">
                <a:solidFill>
                  <a:srgbClr val="595959"/>
                </a:solidFill>
              </a:rPr>
            </a:b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zh-CN" sz="1800">
                <a:solidFill>
                  <a:srgbClr val="595959"/>
                </a:solidFill>
              </a:rPr>
              <a:t>Artifact is optional and compatibility</a:t>
            </a:r>
            <a:br>
              <a:rPr lang="zh-CN" sz="1800">
                <a:solidFill>
                  <a:srgbClr val="595959"/>
                </a:solidFill>
              </a:rPr>
            </a:b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zh-CN" sz="1800">
                <a:solidFill>
                  <a:srgbClr val="595959"/>
                </a:solidFill>
              </a:rPr>
              <a:t>How…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5"/>
          <p:cNvSpPr txBox="1"/>
          <p:nvPr>
            <p:ph type="title"/>
          </p:nvPr>
        </p:nvSpPr>
        <p:spPr>
          <a:xfrm>
            <a:off x="3507825" y="2230825"/>
            <a:ext cx="4590000" cy="554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Thanks 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otice event icon vector. Isolated contour symbol illustration（由Getty Images提供）" id="195" name="Google Shape;19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337" y="854612"/>
            <a:ext cx="621773" cy="62177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6"/>
          <p:cNvSpPr txBox="1"/>
          <p:nvPr/>
        </p:nvSpPr>
        <p:spPr>
          <a:xfrm>
            <a:off x="81100" y="52300"/>
            <a:ext cx="903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/>
              <a:buNone/>
            </a:pPr>
            <a:r>
              <a:rPr b="1" lang="zh-CN" sz="2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Issue</a:t>
            </a:r>
            <a:r>
              <a:rPr b="1" lang="zh-CN" sz="2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1：how to </a:t>
            </a:r>
            <a:r>
              <a:rPr b="1" lang="zh-CN" sz="2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align the cluster configuration with CNF needs </a:t>
            </a:r>
            <a:endParaRPr b="1" sz="2800">
              <a:solidFill>
                <a:srgbClr val="00144C"/>
              </a:solidFill>
            </a:endParaRPr>
          </a:p>
        </p:txBody>
      </p:sp>
      <p:sp>
        <p:nvSpPr>
          <p:cNvPr id="197" name="Google Shape;197;p36"/>
          <p:cNvSpPr/>
          <p:nvPr/>
        </p:nvSpPr>
        <p:spPr>
          <a:xfrm>
            <a:off x="6794899" y="1405757"/>
            <a:ext cx="1100700" cy="3039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067">
                <a:latin typeface="Helvetica Neue"/>
                <a:ea typeface="Helvetica Neue"/>
                <a:cs typeface="Helvetica Neue"/>
                <a:sym typeface="Helvetica Neue"/>
              </a:rPr>
              <a:t>CNF</a:t>
            </a:r>
            <a:endParaRPr/>
          </a:p>
        </p:txBody>
      </p:sp>
      <p:sp>
        <p:nvSpPr>
          <p:cNvPr id="198" name="Google Shape;198;p36"/>
          <p:cNvSpPr/>
          <p:nvPr/>
        </p:nvSpPr>
        <p:spPr>
          <a:xfrm>
            <a:off x="6036349" y="2911982"/>
            <a:ext cx="1100700" cy="303900"/>
          </a:xfrm>
          <a:prstGeom prst="roundRect">
            <a:avLst>
              <a:gd fmla="val 16667" name="adj"/>
            </a:avLst>
          </a:prstGeom>
          <a:solidFill>
            <a:srgbClr val="CCE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067">
                <a:latin typeface="Helvetica Neue"/>
                <a:ea typeface="Helvetica Neue"/>
                <a:cs typeface="Helvetica Neue"/>
                <a:sym typeface="Helvetica Neue"/>
              </a:rPr>
              <a:t>Cluster1</a:t>
            </a:r>
            <a:endParaRPr/>
          </a:p>
        </p:txBody>
      </p:sp>
      <p:sp>
        <p:nvSpPr>
          <p:cNvPr id="199" name="Google Shape;199;p36"/>
          <p:cNvSpPr/>
          <p:nvPr/>
        </p:nvSpPr>
        <p:spPr>
          <a:xfrm>
            <a:off x="7472124" y="2911982"/>
            <a:ext cx="1100700" cy="303900"/>
          </a:xfrm>
          <a:prstGeom prst="roundRect">
            <a:avLst>
              <a:gd fmla="val 16667" name="adj"/>
            </a:avLst>
          </a:prstGeom>
          <a:solidFill>
            <a:srgbClr val="CCE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067">
                <a:latin typeface="Helvetica Neue"/>
                <a:ea typeface="Helvetica Neue"/>
                <a:cs typeface="Helvetica Neue"/>
                <a:sym typeface="Helvetica Neue"/>
              </a:rPr>
              <a:t>Cluster2</a:t>
            </a:r>
            <a:endParaRPr/>
          </a:p>
        </p:txBody>
      </p:sp>
      <p:sp>
        <p:nvSpPr>
          <p:cNvPr id="200" name="Google Shape;200;p36"/>
          <p:cNvSpPr txBox="1"/>
          <p:nvPr/>
        </p:nvSpPr>
        <p:spPr>
          <a:xfrm>
            <a:off x="1227997" y="996500"/>
            <a:ext cx="4474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zh-CN" sz="1600"/>
              <a:t>Mismatch between CNF requirements and cluster configurations (eg: resource &amp; network configuration)</a:t>
            </a:r>
            <a:endParaRPr sz="1600"/>
          </a:p>
        </p:txBody>
      </p:sp>
      <p:cxnSp>
        <p:nvCxnSpPr>
          <p:cNvPr id="201" name="Google Shape;201;p36"/>
          <p:cNvCxnSpPr>
            <a:endCxn id="198" idx="0"/>
          </p:cNvCxnSpPr>
          <p:nvPr/>
        </p:nvCxnSpPr>
        <p:spPr>
          <a:xfrm flipH="1">
            <a:off x="6586699" y="1709582"/>
            <a:ext cx="758400" cy="120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" name="Google Shape;202;p36"/>
          <p:cNvCxnSpPr>
            <a:endCxn id="199" idx="0"/>
          </p:cNvCxnSpPr>
          <p:nvPr/>
        </p:nvCxnSpPr>
        <p:spPr>
          <a:xfrm>
            <a:off x="7345374" y="1709582"/>
            <a:ext cx="677100" cy="120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a green check mark with a white background（由Tenor提供）" id="203" name="Google Shape;20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5200" y="2267850"/>
            <a:ext cx="335551" cy="303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False.svg - Wikimedia Commons" id="204" name="Google Shape;204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05350" y="2290672"/>
            <a:ext cx="250823" cy="25824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6"/>
          <p:cNvSpPr/>
          <p:nvPr/>
        </p:nvSpPr>
        <p:spPr>
          <a:xfrm>
            <a:off x="3226000" y="2385525"/>
            <a:ext cx="306900" cy="442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6"/>
          <p:cNvSpPr txBox="1"/>
          <p:nvPr/>
        </p:nvSpPr>
        <p:spPr>
          <a:xfrm>
            <a:off x="1041375" y="3475875"/>
            <a:ext cx="5415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zh-CN" sz="1600"/>
              <a:t>1.D</a:t>
            </a:r>
            <a:r>
              <a:rPr lang="zh-CN" sz="1600"/>
              <a:t>efine the CNF needs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zh-CN" sz="1600"/>
              <a:t>2.Match the CNF needs with cluster configurations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otice event icon vector. Isolated contour symbol illustration（由Getty Images提供）" id="211" name="Google Shape;21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9062" y="3788712"/>
            <a:ext cx="621773" cy="6217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37"/>
          <p:cNvCxnSpPr/>
          <p:nvPr/>
        </p:nvCxnSpPr>
        <p:spPr>
          <a:xfrm>
            <a:off x="4391375" y="712175"/>
            <a:ext cx="25500" cy="4279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3" name="Google Shape;213;p37"/>
          <p:cNvSpPr/>
          <p:nvPr/>
        </p:nvSpPr>
        <p:spPr>
          <a:xfrm>
            <a:off x="554625" y="1083600"/>
            <a:ext cx="2490400" cy="1547800"/>
          </a:xfrm>
          <a:custGeom>
            <a:rect b="b" l="l" r="r" t="t"/>
            <a:pathLst>
              <a:path extrusionOk="0" h="61912" w="99616">
                <a:moveTo>
                  <a:pt x="0" y="0"/>
                </a:moveTo>
                <a:lnTo>
                  <a:pt x="0" y="61912"/>
                </a:lnTo>
                <a:lnTo>
                  <a:pt x="99616" y="61912"/>
                </a:lnTo>
                <a:lnTo>
                  <a:pt x="99616" y="21034"/>
                </a:lnTo>
                <a:lnTo>
                  <a:pt x="40084" y="21034"/>
                </a:lnTo>
                <a:lnTo>
                  <a:pt x="40084" y="396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sp>
      <p:sp>
        <p:nvSpPr>
          <p:cNvPr id="214" name="Google Shape;214;p37"/>
          <p:cNvSpPr txBox="1"/>
          <p:nvPr/>
        </p:nvSpPr>
        <p:spPr>
          <a:xfrm>
            <a:off x="81100" y="52300"/>
            <a:ext cx="903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Issue</a:t>
            </a:r>
            <a:r>
              <a:rPr b="1" lang="zh-CN" sz="2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2：To meet telco mission critical requirements…</a:t>
            </a:r>
            <a:endParaRPr b="1" sz="2800">
              <a:solidFill>
                <a:srgbClr val="00144C"/>
              </a:solidFill>
            </a:endParaRPr>
          </a:p>
        </p:txBody>
      </p:sp>
      <p:sp>
        <p:nvSpPr>
          <p:cNvPr id="215" name="Google Shape;215;p37"/>
          <p:cNvSpPr/>
          <p:nvPr/>
        </p:nvSpPr>
        <p:spPr>
          <a:xfrm>
            <a:off x="620100" y="1960025"/>
            <a:ext cx="2280900" cy="25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C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7"/>
          <p:cNvSpPr/>
          <p:nvPr/>
        </p:nvSpPr>
        <p:spPr>
          <a:xfrm>
            <a:off x="620100" y="1656425"/>
            <a:ext cx="2280900" cy="25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C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7"/>
          <p:cNvSpPr/>
          <p:nvPr/>
        </p:nvSpPr>
        <p:spPr>
          <a:xfrm>
            <a:off x="1640875" y="1223750"/>
            <a:ext cx="1410900" cy="25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C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7"/>
          <p:cNvSpPr/>
          <p:nvPr/>
        </p:nvSpPr>
        <p:spPr>
          <a:xfrm>
            <a:off x="1640875" y="920025"/>
            <a:ext cx="1410900" cy="298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C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Telco APP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7"/>
          <p:cNvSpPr/>
          <p:nvPr/>
        </p:nvSpPr>
        <p:spPr>
          <a:xfrm>
            <a:off x="620100" y="1179350"/>
            <a:ext cx="819900" cy="357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C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7"/>
          <p:cNvSpPr/>
          <p:nvPr/>
        </p:nvSpPr>
        <p:spPr>
          <a:xfrm>
            <a:off x="620100" y="2307275"/>
            <a:ext cx="1095300" cy="25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C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Storage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7"/>
          <p:cNvSpPr/>
          <p:nvPr/>
        </p:nvSpPr>
        <p:spPr>
          <a:xfrm>
            <a:off x="1791775" y="2307275"/>
            <a:ext cx="1109100" cy="25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C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7"/>
          <p:cNvSpPr txBox="1"/>
          <p:nvPr/>
        </p:nvSpPr>
        <p:spPr>
          <a:xfrm>
            <a:off x="620100" y="514600"/>
            <a:ext cx="278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CN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Vendor Consolidated System</a:t>
            </a:r>
            <a:endParaRPr b="1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7"/>
          <p:cNvSpPr txBox="1"/>
          <p:nvPr/>
        </p:nvSpPr>
        <p:spPr>
          <a:xfrm>
            <a:off x="142375" y="3731450"/>
            <a:ext cx="4302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C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Vendor In-house tests: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b="0" i="0" lang="zh-C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&gt;10 times traffic flow test, survival from traffic storm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b="0" i="0" lang="zh-C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250 syscall / xx pseudo file systems access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b="0" i="0" lang="zh-C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……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4" name="Google Shape;224;p37"/>
          <p:cNvCxnSpPr/>
          <p:nvPr/>
        </p:nvCxnSpPr>
        <p:spPr>
          <a:xfrm flipH="1" rot="10800000">
            <a:off x="3296700" y="948225"/>
            <a:ext cx="585300" cy="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25" name="Google Shape;225;p37"/>
          <p:cNvCxnSpPr/>
          <p:nvPr/>
        </p:nvCxnSpPr>
        <p:spPr>
          <a:xfrm>
            <a:off x="3612575" y="1092550"/>
            <a:ext cx="17400" cy="1434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226" name="Google Shape;226;p37"/>
          <p:cNvCxnSpPr/>
          <p:nvPr/>
        </p:nvCxnSpPr>
        <p:spPr>
          <a:xfrm flipH="1" rot="10800000">
            <a:off x="3214350" y="2630900"/>
            <a:ext cx="619800" cy="7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27" name="Google Shape;227;p37"/>
          <p:cNvSpPr txBox="1"/>
          <p:nvPr/>
        </p:nvSpPr>
        <p:spPr>
          <a:xfrm>
            <a:off x="3134975" y="1272350"/>
            <a:ext cx="955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C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99.999%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C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Latency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C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C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7"/>
          <p:cNvSpPr/>
          <p:nvPr/>
        </p:nvSpPr>
        <p:spPr>
          <a:xfrm>
            <a:off x="142375" y="2811000"/>
            <a:ext cx="1571700" cy="10158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❏"/>
            </a:pPr>
            <a:r>
              <a:rPr b="0" i="0" lang="zh-C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Function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❏"/>
            </a:pPr>
            <a:r>
              <a:rPr b="0" i="0" lang="zh-C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Compatibility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❏"/>
            </a:pPr>
            <a:r>
              <a:rPr b="0" i="0" lang="zh-C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Performance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❏"/>
            </a:pPr>
            <a:r>
              <a:rPr b="0" i="0" lang="zh-C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Resilence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❏"/>
            </a:pPr>
            <a:r>
              <a:rPr b="0" i="0" lang="zh-C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Reliability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7"/>
          <p:cNvSpPr/>
          <p:nvPr/>
        </p:nvSpPr>
        <p:spPr>
          <a:xfrm>
            <a:off x="1841011" y="2821550"/>
            <a:ext cx="1691100" cy="10158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❏"/>
            </a:pPr>
            <a:r>
              <a:rPr b="0" i="0" lang="zh-C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Availability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❏"/>
            </a:pPr>
            <a:r>
              <a:rPr b="0" i="0" lang="zh-C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Fault Tolerence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❏"/>
            </a:pPr>
            <a:r>
              <a:rPr b="0" i="0" lang="zh-C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Diagnosbility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❏"/>
            </a:pPr>
            <a:r>
              <a:rPr b="0" i="0" lang="zh-C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7"/>
          <p:cNvSpPr/>
          <p:nvPr/>
        </p:nvSpPr>
        <p:spPr>
          <a:xfrm>
            <a:off x="4065563" y="2494800"/>
            <a:ext cx="577200" cy="3579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EEEEE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7"/>
          <p:cNvSpPr/>
          <p:nvPr/>
        </p:nvSpPr>
        <p:spPr>
          <a:xfrm>
            <a:off x="5795363" y="1206213"/>
            <a:ext cx="1410900" cy="25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C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7"/>
          <p:cNvSpPr/>
          <p:nvPr/>
        </p:nvSpPr>
        <p:spPr>
          <a:xfrm>
            <a:off x="5795363" y="902488"/>
            <a:ext cx="1410900" cy="298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C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Telco APP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7"/>
          <p:cNvSpPr/>
          <p:nvPr/>
        </p:nvSpPr>
        <p:spPr>
          <a:xfrm>
            <a:off x="5815563" y="1621525"/>
            <a:ext cx="1410900" cy="3579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zh-C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CaaS</a:t>
            </a:r>
            <a:r>
              <a:rPr b="0" i="0" lang="zh-C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7"/>
          <p:cNvSpPr/>
          <p:nvPr/>
        </p:nvSpPr>
        <p:spPr>
          <a:xfrm>
            <a:off x="5815563" y="2138825"/>
            <a:ext cx="1410900" cy="3579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zh-C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Hardware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7"/>
          <p:cNvSpPr txBox="1"/>
          <p:nvPr/>
        </p:nvSpPr>
        <p:spPr>
          <a:xfrm>
            <a:off x="5689675" y="2464825"/>
            <a:ext cx="179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C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Operator production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6" name="Google Shape;236;p37"/>
          <p:cNvCxnSpPr/>
          <p:nvPr/>
        </p:nvCxnSpPr>
        <p:spPr>
          <a:xfrm>
            <a:off x="5066488" y="1536875"/>
            <a:ext cx="4049400" cy="9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37" name="Google Shape;237;p37"/>
          <p:cNvCxnSpPr/>
          <p:nvPr/>
        </p:nvCxnSpPr>
        <p:spPr>
          <a:xfrm>
            <a:off x="5037950" y="908950"/>
            <a:ext cx="5772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38" name="Google Shape;238;p37"/>
          <p:cNvCxnSpPr/>
          <p:nvPr/>
        </p:nvCxnSpPr>
        <p:spPr>
          <a:xfrm>
            <a:off x="5360150" y="906500"/>
            <a:ext cx="0" cy="627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239" name="Google Shape;239;p37"/>
          <p:cNvCxnSpPr/>
          <p:nvPr/>
        </p:nvCxnSpPr>
        <p:spPr>
          <a:xfrm>
            <a:off x="5231138" y="1621525"/>
            <a:ext cx="2100" cy="888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med" w="med" type="stealth"/>
            <a:tailEnd len="med" w="med" type="stealth"/>
          </a:ln>
        </p:spPr>
      </p:cxnSp>
      <p:sp>
        <p:nvSpPr>
          <p:cNvPr id="240" name="Google Shape;240;p37"/>
          <p:cNvSpPr txBox="1"/>
          <p:nvPr/>
        </p:nvSpPr>
        <p:spPr>
          <a:xfrm>
            <a:off x="4509050" y="877150"/>
            <a:ext cx="1095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zh-C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99.999%？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zh-C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Latency?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zh-C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SLA?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zh-C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……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7"/>
          <p:cNvSpPr txBox="1"/>
          <p:nvPr/>
        </p:nvSpPr>
        <p:spPr>
          <a:xfrm>
            <a:off x="4926238" y="1874425"/>
            <a:ext cx="72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C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99.9%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2" name="Google Shape;242;p37"/>
          <p:cNvCxnSpPr/>
          <p:nvPr/>
        </p:nvCxnSpPr>
        <p:spPr>
          <a:xfrm>
            <a:off x="5078350" y="2493925"/>
            <a:ext cx="5772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43" name="Google Shape;243;p37"/>
          <p:cNvSpPr txBox="1"/>
          <p:nvPr/>
        </p:nvSpPr>
        <p:spPr>
          <a:xfrm>
            <a:off x="7414525" y="1020050"/>
            <a:ext cx="110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C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Vendor 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7"/>
          <p:cNvSpPr txBox="1"/>
          <p:nvPr/>
        </p:nvSpPr>
        <p:spPr>
          <a:xfrm>
            <a:off x="7419375" y="1536875"/>
            <a:ext cx="110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C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Vendor 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7"/>
          <p:cNvSpPr txBox="1"/>
          <p:nvPr/>
        </p:nvSpPr>
        <p:spPr>
          <a:xfrm>
            <a:off x="7419375" y="2117675"/>
            <a:ext cx="110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C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Vendor 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7"/>
          <p:cNvSpPr txBox="1"/>
          <p:nvPr/>
        </p:nvSpPr>
        <p:spPr>
          <a:xfrm>
            <a:off x="5496200" y="497075"/>
            <a:ext cx="25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CN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Disaggregated System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issing puzzle piece（由Getty Images提供）" id="247" name="Google Shape;247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20979" y="2918675"/>
            <a:ext cx="1959695" cy="130615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7"/>
          <p:cNvSpPr txBox="1"/>
          <p:nvPr/>
        </p:nvSpPr>
        <p:spPr>
          <a:xfrm>
            <a:off x="4572000" y="4333825"/>
            <a:ext cx="404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>
                <a:solidFill>
                  <a:srgbClr val="0000FF"/>
                </a:solidFill>
              </a:rPr>
              <a:t>How to make sure Telco service meet strict requirement?</a:t>
            </a:r>
            <a:endParaRPr b="1"/>
          </a:p>
        </p:txBody>
      </p:sp>
      <p:cxnSp>
        <p:nvCxnSpPr>
          <p:cNvPr id="249" name="Google Shape;249;p37"/>
          <p:cNvCxnSpPr>
            <a:endCxn id="250" idx="3"/>
          </p:cNvCxnSpPr>
          <p:nvPr/>
        </p:nvCxnSpPr>
        <p:spPr>
          <a:xfrm flipH="1" rot="10800000">
            <a:off x="6011175" y="1545575"/>
            <a:ext cx="2354100" cy="2069700"/>
          </a:xfrm>
          <a:prstGeom prst="bentConnector3">
            <a:avLst>
              <a:gd fmla="val 110115" name="adj1"/>
            </a:avLst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0" name="Google Shape;250;p37"/>
          <p:cNvSpPr txBox="1"/>
          <p:nvPr/>
        </p:nvSpPr>
        <p:spPr>
          <a:xfrm>
            <a:off x="7256175" y="1345475"/>
            <a:ext cx="110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7"/>
          <p:cNvSpPr txBox="1"/>
          <p:nvPr/>
        </p:nvSpPr>
        <p:spPr>
          <a:xfrm>
            <a:off x="7983000" y="2535875"/>
            <a:ext cx="1410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CN" sz="1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missing puzzle</a:t>
            </a:r>
            <a:endParaRPr b="0" i="0" sz="12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8"/>
          <p:cNvSpPr txBox="1"/>
          <p:nvPr/>
        </p:nvSpPr>
        <p:spPr>
          <a:xfrm>
            <a:off x="60393" y="3125"/>
            <a:ext cx="836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Solution: </a:t>
            </a:r>
            <a:r>
              <a:rPr b="1" lang="zh-CN" sz="2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Deliver image compatibility from vendor to operators</a:t>
            </a:r>
            <a:endParaRPr b="1"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7" name="Google Shape;257;p38"/>
          <p:cNvSpPr/>
          <p:nvPr/>
        </p:nvSpPr>
        <p:spPr>
          <a:xfrm>
            <a:off x="459513" y="2719438"/>
            <a:ext cx="1410900" cy="25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C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8"/>
          <p:cNvSpPr/>
          <p:nvPr/>
        </p:nvSpPr>
        <p:spPr>
          <a:xfrm>
            <a:off x="459513" y="2415713"/>
            <a:ext cx="1410900" cy="298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C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Telco APP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9" name="Google Shape;259;p38"/>
          <p:cNvCxnSpPr/>
          <p:nvPr/>
        </p:nvCxnSpPr>
        <p:spPr>
          <a:xfrm flipH="1" rot="10800000">
            <a:off x="356650" y="3129300"/>
            <a:ext cx="2335800" cy="16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0" name="Google Shape;260;p38"/>
          <p:cNvSpPr/>
          <p:nvPr/>
        </p:nvSpPr>
        <p:spPr>
          <a:xfrm>
            <a:off x="359300" y="3253225"/>
            <a:ext cx="255300" cy="2559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8"/>
          <p:cNvSpPr/>
          <p:nvPr/>
        </p:nvSpPr>
        <p:spPr>
          <a:xfrm>
            <a:off x="790050" y="3253150"/>
            <a:ext cx="327600" cy="255900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EEEEE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8"/>
          <p:cNvSpPr/>
          <p:nvPr/>
        </p:nvSpPr>
        <p:spPr>
          <a:xfrm>
            <a:off x="1239625" y="3259925"/>
            <a:ext cx="381000" cy="255900"/>
          </a:xfrm>
          <a:prstGeom prst="snip2DiagRect">
            <a:avLst>
              <a:gd fmla="val 2980" name="adj1"/>
              <a:gd fmla="val 50000" name="adj2"/>
            </a:avLst>
          </a:prstGeom>
          <a:solidFill>
            <a:srgbClr val="EEEEE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8"/>
          <p:cNvSpPr/>
          <p:nvPr/>
        </p:nvSpPr>
        <p:spPr>
          <a:xfrm>
            <a:off x="1811125" y="3244675"/>
            <a:ext cx="381000" cy="255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EEEEE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8"/>
          <p:cNvSpPr/>
          <p:nvPr/>
        </p:nvSpPr>
        <p:spPr>
          <a:xfrm>
            <a:off x="2329300" y="3237050"/>
            <a:ext cx="419100" cy="255900"/>
          </a:xfrm>
          <a:prstGeom prst="snip2SameRect">
            <a:avLst>
              <a:gd fmla="val 50000" name="adj1"/>
              <a:gd fmla="val 0" name="adj2"/>
            </a:avLst>
          </a:prstGeom>
          <a:solidFill>
            <a:srgbClr val="EEEEE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8"/>
          <p:cNvSpPr txBox="1"/>
          <p:nvPr/>
        </p:nvSpPr>
        <p:spPr>
          <a:xfrm>
            <a:off x="1055950" y="3599150"/>
            <a:ext cx="93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vendor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6" name="Google Shape;266;p38"/>
          <p:cNvGrpSpPr/>
          <p:nvPr/>
        </p:nvGrpSpPr>
        <p:grpSpPr>
          <a:xfrm>
            <a:off x="2006600" y="2167150"/>
            <a:ext cx="853375" cy="871200"/>
            <a:chOff x="2006600" y="2167150"/>
            <a:chExt cx="853375" cy="871200"/>
          </a:xfrm>
        </p:grpSpPr>
        <p:sp>
          <p:nvSpPr>
            <p:cNvPr id="267" name="Google Shape;267;p38"/>
            <p:cNvSpPr/>
            <p:nvPr/>
          </p:nvSpPr>
          <p:spPr>
            <a:xfrm>
              <a:off x="2037075" y="2243350"/>
              <a:ext cx="822900" cy="732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8"/>
            <p:cNvSpPr txBox="1"/>
            <p:nvPr/>
          </p:nvSpPr>
          <p:spPr>
            <a:xfrm>
              <a:off x="2006600" y="2167150"/>
              <a:ext cx="822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zh-C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image compatibility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8"/>
            <p:cNvSpPr txBox="1"/>
            <p:nvPr/>
          </p:nvSpPr>
          <p:spPr>
            <a:xfrm>
              <a:off x="2006600" y="2438050"/>
              <a:ext cx="8229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zh-C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……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zh-C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…….,,,,,,,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zh-C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……..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0" name="Google Shape;270;p38"/>
          <p:cNvSpPr/>
          <p:nvPr/>
        </p:nvSpPr>
        <p:spPr>
          <a:xfrm>
            <a:off x="459525" y="1403950"/>
            <a:ext cx="2469000" cy="546000"/>
          </a:xfrm>
          <a:prstGeom prst="wedgeRoundRectCallout">
            <a:avLst>
              <a:gd fmla="val 23633" name="adj1"/>
              <a:gd fmla="val 94492" name="adj2"/>
              <a:gd fmla="val 0" name="adj3"/>
            </a:avLst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zh-C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vendor creates compatibilities for well-tested 3rd platforms/components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8"/>
          <p:cNvSpPr/>
          <p:nvPr/>
        </p:nvSpPr>
        <p:spPr>
          <a:xfrm>
            <a:off x="7827350" y="3342075"/>
            <a:ext cx="1208700" cy="25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C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8"/>
          <p:cNvSpPr/>
          <p:nvPr/>
        </p:nvSpPr>
        <p:spPr>
          <a:xfrm>
            <a:off x="7827425" y="3038350"/>
            <a:ext cx="1208700" cy="298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C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Telco APP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8"/>
          <p:cNvSpPr/>
          <p:nvPr/>
        </p:nvSpPr>
        <p:spPr>
          <a:xfrm>
            <a:off x="6646325" y="3722925"/>
            <a:ext cx="2469000" cy="2559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zh-C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Vendor D CaaS+OS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8"/>
          <p:cNvSpPr/>
          <p:nvPr/>
        </p:nvSpPr>
        <p:spPr>
          <a:xfrm>
            <a:off x="6646325" y="4029800"/>
            <a:ext cx="2469000" cy="255900"/>
          </a:xfrm>
          <a:prstGeom prst="rect">
            <a:avLst/>
          </a:prstGeom>
          <a:solidFill>
            <a:srgbClr val="D5A6B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zh-C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Vendor E Hardware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" name="Google Shape;275;p38"/>
          <p:cNvGrpSpPr/>
          <p:nvPr/>
        </p:nvGrpSpPr>
        <p:grpSpPr>
          <a:xfrm>
            <a:off x="6883400" y="2794146"/>
            <a:ext cx="853375" cy="871200"/>
            <a:chOff x="2006600" y="2167150"/>
            <a:chExt cx="853375" cy="871200"/>
          </a:xfrm>
        </p:grpSpPr>
        <p:sp>
          <p:nvSpPr>
            <p:cNvPr id="276" name="Google Shape;276;p38"/>
            <p:cNvSpPr/>
            <p:nvPr/>
          </p:nvSpPr>
          <p:spPr>
            <a:xfrm>
              <a:off x="2037075" y="2243350"/>
              <a:ext cx="822900" cy="732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8"/>
            <p:cNvSpPr txBox="1"/>
            <p:nvPr/>
          </p:nvSpPr>
          <p:spPr>
            <a:xfrm>
              <a:off x="2006600" y="2167150"/>
              <a:ext cx="822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zh-C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image compatibility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8"/>
            <p:cNvSpPr txBox="1"/>
            <p:nvPr/>
          </p:nvSpPr>
          <p:spPr>
            <a:xfrm>
              <a:off x="2006600" y="2438050"/>
              <a:ext cx="8229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zh-C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……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zh-C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…….,,,,,,,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zh-C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……..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9" name="Google Shape;279;p38"/>
          <p:cNvSpPr/>
          <p:nvPr/>
        </p:nvSpPr>
        <p:spPr>
          <a:xfrm>
            <a:off x="7636850" y="1021008"/>
            <a:ext cx="1208700" cy="25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C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8"/>
          <p:cNvSpPr/>
          <p:nvPr/>
        </p:nvSpPr>
        <p:spPr>
          <a:xfrm>
            <a:off x="7636925" y="717283"/>
            <a:ext cx="1208700" cy="298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C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Telco APP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8"/>
          <p:cNvSpPr/>
          <p:nvPr/>
        </p:nvSpPr>
        <p:spPr>
          <a:xfrm>
            <a:off x="6455825" y="1478058"/>
            <a:ext cx="2469000" cy="2559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zh-C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Vendor B  CaaS+OS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8"/>
          <p:cNvSpPr/>
          <p:nvPr/>
        </p:nvSpPr>
        <p:spPr>
          <a:xfrm>
            <a:off x="6455825" y="1784933"/>
            <a:ext cx="2469000" cy="2559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zh-C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Vendor C Hardware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8"/>
          <p:cNvSpPr txBox="1"/>
          <p:nvPr/>
        </p:nvSpPr>
        <p:spPr>
          <a:xfrm>
            <a:off x="6455825" y="2063458"/>
            <a:ext cx="2717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Operator 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C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(validate compatibility, acceptance test, interworking test etc)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4" name="Google Shape;284;p38"/>
          <p:cNvGrpSpPr/>
          <p:nvPr/>
        </p:nvGrpSpPr>
        <p:grpSpPr>
          <a:xfrm>
            <a:off x="6667500" y="455683"/>
            <a:ext cx="853375" cy="871200"/>
            <a:chOff x="2006600" y="2167150"/>
            <a:chExt cx="853375" cy="871200"/>
          </a:xfrm>
        </p:grpSpPr>
        <p:sp>
          <p:nvSpPr>
            <p:cNvPr id="285" name="Google Shape;285;p38"/>
            <p:cNvSpPr/>
            <p:nvPr/>
          </p:nvSpPr>
          <p:spPr>
            <a:xfrm>
              <a:off x="2037075" y="2243350"/>
              <a:ext cx="822900" cy="732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8"/>
            <p:cNvSpPr txBox="1"/>
            <p:nvPr/>
          </p:nvSpPr>
          <p:spPr>
            <a:xfrm>
              <a:off x="2006600" y="2167150"/>
              <a:ext cx="822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zh-C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image compatibility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8"/>
            <p:cNvSpPr txBox="1"/>
            <p:nvPr/>
          </p:nvSpPr>
          <p:spPr>
            <a:xfrm>
              <a:off x="2006600" y="2438050"/>
              <a:ext cx="8229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zh-C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……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zh-C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…….,,,,,,,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zh-C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……..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8" name="Google Shape;288;p38"/>
          <p:cNvSpPr/>
          <p:nvPr/>
        </p:nvSpPr>
        <p:spPr>
          <a:xfrm>
            <a:off x="279400" y="2074325"/>
            <a:ext cx="2649000" cy="9639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9" name="Google Shape;289;p38"/>
          <p:cNvCxnSpPr/>
          <p:nvPr/>
        </p:nvCxnSpPr>
        <p:spPr>
          <a:xfrm flipH="1" rot="10800000">
            <a:off x="3073400" y="1261625"/>
            <a:ext cx="2933700" cy="965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90" name="Google Shape;290;p38"/>
          <p:cNvCxnSpPr/>
          <p:nvPr/>
        </p:nvCxnSpPr>
        <p:spPr>
          <a:xfrm>
            <a:off x="3162300" y="2480725"/>
            <a:ext cx="2933700" cy="1396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91" name="Google Shape;291;p38"/>
          <p:cNvSpPr txBox="1"/>
          <p:nvPr/>
        </p:nvSpPr>
        <p:spPr>
          <a:xfrm>
            <a:off x="3581400" y="2912525"/>
            <a:ext cx="2469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CN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vendor delivers telco app and image compatibility to operator 3</a:t>
            </a:r>
            <a:endParaRPr b="0" i="0" sz="12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8"/>
          <p:cNvSpPr txBox="1"/>
          <p:nvPr/>
        </p:nvSpPr>
        <p:spPr>
          <a:xfrm>
            <a:off x="3394650" y="1585700"/>
            <a:ext cx="2469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CN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vendor delivers telco app and image compatibility to operator 2</a:t>
            </a:r>
            <a:endParaRPr b="0" i="0" sz="12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8"/>
          <p:cNvSpPr txBox="1"/>
          <p:nvPr/>
        </p:nvSpPr>
        <p:spPr>
          <a:xfrm>
            <a:off x="6521975" y="4260475"/>
            <a:ext cx="2717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Operator 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C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(validate compatibility, acceptance test, interworking test etc)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otice event icon vector. Isolated contour symbol illustration（由Getty Images提供）" id="294" name="Google Shape;29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548" y="4230337"/>
            <a:ext cx="621773" cy="621773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8"/>
          <p:cNvSpPr txBox="1"/>
          <p:nvPr/>
        </p:nvSpPr>
        <p:spPr>
          <a:xfrm>
            <a:off x="1123336" y="4144175"/>
            <a:ext cx="44628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zh-CN" sz="1200" u="none" cap="none" strike="noStrike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  <a:t>Compatibility determines more than just whether a container can run; it also dictates mission critical factors like latency, performance, and SLA etc in Telco context</a:t>
            </a:r>
            <a:endParaRPr b="1" i="0" sz="1200" u="none" cap="none" strike="noStrike">
              <a:solidFill>
                <a:srgbClr val="0A0A0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8"/>
          <p:cNvSpPr txBox="1"/>
          <p:nvPr/>
        </p:nvSpPr>
        <p:spPr>
          <a:xfrm>
            <a:off x="279400" y="879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2"/>
                </a:solidFill>
              </a:rPr>
              <a:t>1.Define the CNF needs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9"/>
          <p:cNvSpPr txBox="1"/>
          <p:nvPr/>
        </p:nvSpPr>
        <p:spPr>
          <a:xfrm>
            <a:off x="81100" y="52300"/>
            <a:ext cx="903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Node-Feature-Discovery (NFD) </a:t>
            </a:r>
            <a:endParaRPr b="1" sz="2800">
              <a:solidFill>
                <a:srgbClr val="00144C"/>
              </a:solidFill>
            </a:endParaRPr>
          </a:p>
        </p:txBody>
      </p:sp>
      <p:pic>
        <p:nvPicPr>
          <p:cNvPr id="302" name="Google Shape;30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85" y="616354"/>
            <a:ext cx="6786133" cy="421369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9"/>
          <p:cNvSpPr txBox="1"/>
          <p:nvPr/>
        </p:nvSpPr>
        <p:spPr>
          <a:xfrm>
            <a:off x="4572000" y="1197775"/>
            <a:ext cx="231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>
                <a:solidFill>
                  <a:srgbClr val="C7254E"/>
                </a:solidFill>
                <a:latin typeface="Consolas"/>
                <a:ea typeface="Consolas"/>
                <a:cs typeface="Consolas"/>
                <a:sym typeface="Consolas"/>
              </a:rPr>
              <a:t>feature.node.kubernetes.io/</a:t>
            </a:r>
            <a:endParaRPr/>
          </a:p>
        </p:txBody>
      </p:sp>
      <p:pic>
        <p:nvPicPr>
          <p:cNvPr descr="Notice event icon vector. Isolated contour symbol illustration（由Getty Images提供）" id="304" name="Google Shape;304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6223" y="1712826"/>
            <a:ext cx="621773" cy="62177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9"/>
          <p:cNvSpPr txBox="1"/>
          <p:nvPr/>
        </p:nvSpPr>
        <p:spPr>
          <a:xfrm>
            <a:off x="6909605" y="2277014"/>
            <a:ext cx="2234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zh-CN" sz="1200">
                <a:solidFill>
                  <a:srgbClr val="0A0A0A"/>
                </a:solidFill>
              </a:rPr>
              <a:t>Not all features are labelled</a:t>
            </a:r>
            <a:endParaRPr b="1" i="0" sz="1200" u="none" cap="none" strike="noStrike">
              <a:solidFill>
                <a:srgbClr val="0A0A0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otice event icon vector. Isolated contour symbol illustration（由Getty Images提供）" id="306" name="Google Shape;306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62848" y="3198901"/>
            <a:ext cx="621773" cy="62177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9"/>
          <p:cNvSpPr txBox="1"/>
          <p:nvPr/>
        </p:nvSpPr>
        <p:spPr>
          <a:xfrm>
            <a:off x="6986230" y="3763089"/>
            <a:ext cx="22344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zh-CN" sz="1200">
                <a:solidFill>
                  <a:srgbClr val="0A0A0A"/>
                </a:solidFill>
              </a:rPr>
              <a:t>How to define the CNF needs with complex rules</a:t>
            </a:r>
            <a:endParaRPr b="1" i="0" sz="1200" u="none" cap="none" strike="noStrike">
              <a:solidFill>
                <a:srgbClr val="0A0A0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0"/>
          <p:cNvSpPr txBox="1"/>
          <p:nvPr/>
        </p:nvSpPr>
        <p:spPr>
          <a:xfrm>
            <a:off x="300371" y="200450"/>
            <a:ext cx="75960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Node-Feature-Discovery (NFD) CRD</a:t>
            </a:r>
            <a:endParaRPr sz="1100"/>
          </a:p>
        </p:txBody>
      </p:sp>
      <p:pic>
        <p:nvPicPr>
          <p:cNvPr id="314" name="Google Shape;31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50" y="1054681"/>
            <a:ext cx="6058049" cy="26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0"/>
          <p:cNvSpPr/>
          <p:nvPr/>
        </p:nvSpPr>
        <p:spPr>
          <a:xfrm>
            <a:off x="5083750" y="3943731"/>
            <a:ext cx="1641600" cy="2559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zh-CN" sz="1300"/>
              <a:t>NodeFeature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40"/>
          <p:cNvSpPr/>
          <p:nvPr/>
        </p:nvSpPr>
        <p:spPr>
          <a:xfrm>
            <a:off x="6901788" y="1376181"/>
            <a:ext cx="1641600" cy="2559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zh-CN" sz="1300"/>
              <a:t>NodeFeatureRules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146225" y="3943725"/>
            <a:ext cx="1772400" cy="2559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zh-CN" sz="1300"/>
              <a:t>NodeFeatureGroup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8975" y="3345825"/>
            <a:ext cx="1575625" cy="176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66375" y="3790450"/>
            <a:ext cx="2468225" cy="127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58200" y="1632074"/>
            <a:ext cx="2329875" cy="151692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0"/>
          <p:cNvSpPr txBox="1"/>
          <p:nvPr/>
        </p:nvSpPr>
        <p:spPr>
          <a:xfrm>
            <a:off x="146225" y="4356075"/>
            <a:ext cx="2182200" cy="369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zh-CN" sz="1200">
                <a:solidFill>
                  <a:srgbClr val="0A0A0A"/>
                </a:solidFill>
                <a:highlight>
                  <a:srgbClr val="FFFFFF"/>
                </a:highlight>
              </a:rPr>
              <a:t>Group by feature rules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40"/>
          <p:cNvSpPr txBox="1"/>
          <p:nvPr/>
        </p:nvSpPr>
        <p:spPr>
          <a:xfrm>
            <a:off x="4572000" y="4356075"/>
            <a:ext cx="2329800" cy="554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zh-CN" sz="1200">
                <a:solidFill>
                  <a:srgbClr val="0A0A0A"/>
                </a:solidFill>
                <a:highlight>
                  <a:srgbClr val="FFFFFF"/>
                </a:highlight>
              </a:rPr>
              <a:t>All node features discovered by nfd-worker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40"/>
          <p:cNvSpPr txBox="1"/>
          <p:nvPr/>
        </p:nvSpPr>
        <p:spPr>
          <a:xfrm>
            <a:off x="6835638" y="834108"/>
            <a:ext cx="1773900" cy="554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zh-CN" sz="1200">
                <a:solidFill>
                  <a:srgbClr val="0A0A0A"/>
                </a:solidFill>
                <a:highlight>
                  <a:srgbClr val="FFFFFF"/>
                </a:highlight>
              </a:rPr>
              <a:t>Define the rules that match features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1"/>
          <p:cNvSpPr/>
          <p:nvPr/>
        </p:nvSpPr>
        <p:spPr>
          <a:xfrm>
            <a:off x="452950" y="774568"/>
            <a:ext cx="3341700" cy="340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41"/>
          <p:cNvSpPr txBox="1"/>
          <p:nvPr/>
        </p:nvSpPr>
        <p:spPr>
          <a:xfrm>
            <a:off x="300371" y="200450"/>
            <a:ext cx="75960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NFD V0.17 New Feature -Image Compatibility</a:t>
            </a:r>
            <a:endParaRPr sz="1100"/>
          </a:p>
        </p:txBody>
      </p:sp>
      <p:grpSp>
        <p:nvGrpSpPr>
          <p:cNvPr id="331" name="Google Shape;331;p41"/>
          <p:cNvGrpSpPr/>
          <p:nvPr/>
        </p:nvGrpSpPr>
        <p:grpSpPr>
          <a:xfrm>
            <a:off x="493414" y="4211850"/>
            <a:ext cx="8501214" cy="847125"/>
            <a:chOff x="-20541" y="4923628"/>
            <a:chExt cx="11334952" cy="1129500"/>
          </a:xfrm>
        </p:grpSpPr>
        <p:sp>
          <p:nvSpPr>
            <p:cNvPr id="332" name="Google Shape;332;p41"/>
            <p:cNvSpPr/>
            <p:nvPr/>
          </p:nvSpPr>
          <p:spPr>
            <a:xfrm>
              <a:off x="-20541" y="4958151"/>
              <a:ext cx="568800" cy="5736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rgbClr val="001A1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b="1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41"/>
            <p:cNvSpPr/>
            <p:nvPr/>
          </p:nvSpPr>
          <p:spPr>
            <a:xfrm>
              <a:off x="764311" y="4923628"/>
              <a:ext cx="10550100" cy="1129500"/>
            </a:xfrm>
            <a:prstGeom prst="roundRect">
              <a:avLst>
                <a:gd fmla="val 10453" name="adj"/>
              </a:avLst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>
                  <a:solidFill>
                    <a:schemeClr val="dk1"/>
                  </a:solidFill>
                </a:rPr>
                <a:t>NFD client tool allows for node validation based on an image's compatibility artifact. </a:t>
              </a:r>
              <a:endParaRPr>
                <a:solidFill>
                  <a:schemeClr val="dk1"/>
                </a:solidFill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>
                  <a:solidFill>
                    <a:schemeClr val="dk1"/>
                  </a:solidFill>
                </a:rPr>
                <a:t>When a need arises to assess the fit of an image to a host, the tool can discover the artifact points to the image and verify compatibility of an image to a node before deployment. 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34" name="Google Shape;33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2804" y="811693"/>
            <a:ext cx="4607522" cy="3298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725" y="774580"/>
            <a:ext cx="3263574" cy="33727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36" name="Google Shape;336;p41"/>
          <p:cNvSpPr/>
          <p:nvPr/>
        </p:nvSpPr>
        <p:spPr>
          <a:xfrm>
            <a:off x="2642225" y="2371679"/>
            <a:ext cx="1495200" cy="269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41"/>
          <p:cNvSpPr txBox="1"/>
          <p:nvPr/>
        </p:nvSpPr>
        <p:spPr>
          <a:xfrm>
            <a:off x="2688094" y="2321868"/>
            <a:ext cx="140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595959"/>
                </a:solidFill>
              </a:rPr>
              <a:t>Match features</a:t>
            </a:r>
            <a:endParaRPr sz="1200">
              <a:solidFill>
                <a:srgbClr val="595959"/>
              </a:solidFill>
            </a:endParaRPr>
          </a:p>
        </p:txBody>
      </p:sp>
      <p:sp>
        <p:nvSpPr>
          <p:cNvPr id="338" name="Google Shape;338;p41"/>
          <p:cNvSpPr txBox="1"/>
          <p:nvPr/>
        </p:nvSpPr>
        <p:spPr>
          <a:xfrm>
            <a:off x="0" y="4866600"/>
            <a:ext cx="3432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600" u="sng">
                <a:solidFill>
                  <a:schemeClr val="hlink"/>
                </a:solidFill>
                <a:hlinkClick r:id="rId5"/>
              </a:rPr>
              <a:t>https://kubernetes-sigs.github.io/node-feature-discovery/master/usage/image-compatibility.html</a:t>
            </a:r>
            <a:r>
              <a:rPr lang="zh-CN" sz="600"/>
              <a:t> </a:t>
            </a:r>
            <a:endParaRPr sz="6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otice event icon vector. Isolated contour symbol illustration（由Getty Images提供）" id="344" name="Google Shape;34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7962" y="2829712"/>
            <a:ext cx="621773" cy="621773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2"/>
          <p:cNvSpPr/>
          <p:nvPr/>
        </p:nvSpPr>
        <p:spPr>
          <a:xfrm>
            <a:off x="87100" y="1716525"/>
            <a:ext cx="1430700" cy="188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42"/>
          <p:cNvSpPr/>
          <p:nvPr/>
        </p:nvSpPr>
        <p:spPr>
          <a:xfrm>
            <a:off x="3190289" y="946425"/>
            <a:ext cx="1295400" cy="1157550"/>
          </a:xfrm>
          <a:prstGeom prst="flowChartMagneticDisk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2"/>
          <p:cNvSpPr txBox="1"/>
          <p:nvPr/>
        </p:nvSpPr>
        <p:spPr>
          <a:xfrm>
            <a:off x="167250" y="65425"/>
            <a:ext cx="8472900" cy="5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Image compatibility integration in Sylva validation center</a:t>
            </a:r>
            <a:endParaRPr b="1" sz="2100">
              <a:solidFill>
                <a:srgbClr val="00144C"/>
              </a:solidFill>
            </a:endParaRPr>
          </a:p>
        </p:txBody>
      </p:sp>
      <p:sp>
        <p:nvSpPr>
          <p:cNvPr id="348" name="Google Shape;348;p42"/>
          <p:cNvSpPr txBox="1"/>
          <p:nvPr/>
        </p:nvSpPr>
        <p:spPr>
          <a:xfrm>
            <a:off x="106650" y="4134025"/>
            <a:ext cx="4633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zh-C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https://gitlab.com/sylva-projects/validation_center/-/tree/main/workload-validation-scripts/xtesting-cnf_image_compatibility_tests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42"/>
          <p:cNvSpPr/>
          <p:nvPr/>
        </p:nvSpPr>
        <p:spPr>
          <a:xfrm>
            <a:off x="167250" y="2738975"/>
            <a:ext cx="1275000" cy="7113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C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Functest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C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XTesting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C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Framework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42"/>
          <p:cNvSpPr/>
          <p:nvPr/>
        </p:nvSpPr>
        <p:spPr>
          <a:xfrm>
            <a:off x="167250" y="2027675"/>
            <a:ext cx="1275000" cy="711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zh-CN" sz="1200" u="none" cap="none" strike="noStrike">
                <a:solidFill>
                  <a:srgbClr val="18171D"/>
                </a:solidFill>
                <a:highlight>
                  <a:srgbClr val="FBFAFD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cnf_image_compatibility_tests.py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1" name="Google Shape;351;p42"/>
          <p:cNvCxnSpPr>
            <a:stCxn id="350" idx="3"/>
          </p:cNvCxnSpPr>
          <p:nvPr/>
        </p:nvCxnSpPr>
        <p:spPr>
          <a:xfrm>
            <a:off x="1442250" y="2383325"/>
            <a:ext cx="5862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2" name="Google Shape;352;p42"/>
          <p:cNvSpPr/>
          <p:nvPr/>
        </p:nvSpPr>
        <p:spPr>
          <a:xfrm>
            <a:off x="1999150" y="1716250"/>
            <a:ext cx="851100" cy="1888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42"/>
          <p:cNvSpPr txBox="1"/>
          <p:nvPr/>
        </p:nvSpPr>
        <p:spPr>
          <a:xfrm>
            <a:off x="2029188" y="2678888"/>
            <a:ext cx="939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C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Sylva Workload Cluster (K8S)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ardboard box icon vector. Isolated contour symbol illustration (Dostarczone przez Getty Images)" id="354" name="Google Shape;354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2939" y="1393700"/>
            <a:ext cx="586199" cy="586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board box icon vector. Isolated contour symbol illustration (Dostarczone przez Getty Images)" id="355" name="Google Shape;355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72264" y="1393699"/>
            <a:ext cx="586199" cy="586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6" name="Google Shape;356;p42"/>
          <p:cNvCxnSpPr/>
          <p:nvPr/>
        </p:nvCxnSpPr>
        <p:spPr>
          <a:xfrm flipH="1" rot="10800000">
            <a:off x="3717538" y="1686437"/>
            <a:ext cx="240900" cy="600"/>
          </a:xfrm>
          <a:prstGeom prst="straightConnector1">
            <a:avLst/>
          </a:prstGeom>
          <a:noFill/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57" name="Google Shape;357;p42"/>
          <p:cNvSpPr txBox="1"/>
          <p:nvPr/>
        </p:nvSpPr>
        <p:spPr>
          <a:xfrm>
            <a:off x="3190289" y="946425"/>
            <a:ext cx="990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zh-C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 compatibility artifact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42"/>
          <p:cNvSpPr txBox="1"/>
          <p:nvPr/>
        </p:nvSpPr>
        <p:spPr>
          <a:xfrm>
            <a:off x="3958439" y="1048775"/>
            <a:ext cx="667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zh-C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CNF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zh-C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42"/>
          <p:cNvSpPr txBox="1"/>
          <p:nvPr/>
        </p:nvSpPr>
        <p:spPr>
          <a:xfrm>
            <a:off x="1442262" y="2110429"/>
            <a:ext cx="626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zh-C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validate jobs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42"/>
          <p:cNvSpPr/>
          <p:nvPr/>
        </p:nvSpPr>
        <p:spPr>
          <a:xfrm>
            <a:off x="2135577" y="2110421"/>
            <a:ext cx="463500" cy="4278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42"/>
          <p:cNvSpPr txBox="1"/>
          <p:nvPr/>
        </p:nvSpPr>
        <p:spPr>
          <a:xfrm>
            <a:off x="2171694" y="2114383"/>
            <a:ext cx="45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C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job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2"/>
          <p:cNvSpPr/>
          <p:nvPr/>
        </p:nvSpPr>
        <p:spPr>
          <a:xfrm>
            <a:off x="3177989" y="2523075"/>
            <a:ext cx="1295400" cy="8583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42"/>
          <p:cNvSpPr/>
          <p:nvPr/>
        </p:nvSpPr>
        <p:spPr>
          <a:xfrm>
            <a:off x="3313264" y="2426138"/>
            <a:ext cx="1295400" cy="8583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42"/>
          <p:cNvSpPr/>
          <p:nvPr/>
        </p:nvSpPr>
        <p:spPr>
          <a:xfrm>
            <a:off x="3479564" y="2324538"/>
            <a:ext cx="1295400" cy="8583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42"/>
          <p:cNvSpPr txBox="1"/>
          <p:nvPr/>
        </p:nvSpPr>
        <p:spPr>
          <a:xfrm>
            <a:off x="3249962" y="3316925"/>
            <a:ext cx="129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C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worker nodes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6" name="Google Shape;366;p42"/>
          <p:cNvCxnSpPr/>
          <p:nvPr/>
        </p:nvCxnSpPr>
        <p:spPr>
          <a:xfrm>
            <a:off x="2835452" y="3109888"/>
            <a:ext cx="330300" cy="1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7" name="Google Shape;367;p42"/>
          <p:cNvCxnSpPr/>
          <p:nvPr/>
        </p:nvCxnSpPr>
        <p:spPr>
          <a:xfrm>
            <a:off x="2847814" y="3030275"/>
            <a:ext cx="458700" cy="7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8" name="Google Shape;368;p42"/>
          <p:cNvCxnSpPr/>
          <p:nvPr/>
        </p:nvCxnSpPr>
        <p:spPr>
          <a:xfrm>
            <a:off x="2854564" y="2951375"/>
            <a:ext cx="626700" cy="7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9" name="Google Shape;369;p42"/>
          <p:cNvSpPr/>
          <p:nvPr/>
        </p:nvSpPr>
        <p:spPr>
          <a:xfrm>
            <a:off x="3717539" y="2460088"/>
            <a:ext cx="746100" cy="6465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42"/>
          <p:cNvSpPr txBox="1"/>
          <p:nvPr/>
        </p:nvSpPr>
        <p:spPr>
          <a:xfrm>
            <a:off x="3668430" y="2208917"/>
            <a:ext cx="851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C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job: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C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nfd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C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compat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C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validate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1" name="Google Shape;371;p42"/>
          <p:cNvCxnSpPr>
            <a:stCxn id="354" idx="2"/>
          </p:cNvCxnSpPr>
          <p:nvPr/>
        </p:nvCxnSpPr>
        <p:spPr>
          <a:xfrm>
            <a:off x="3526039" y="1979899"/>
            <a:ext cx="320400" cy="495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med" w="med" type="stealth"/>
            <a:tailEnd len="sm" w="sm" type="none"/>
          </a:ln>
        </p:spPr>
      </p:cxnSp>
      <p:sp>
        <p:nvSpPr>
          <p:cNvPr id="372" name="Google Shape;372;p42"/>
          <p:cNvSpPr txBox="1"/>
          <p:nvPr/>
        </p:nvSpPr>
        <p:spPr>
          <a:xfrm>
            <a:off x="3634714" y="2013338"/>
            <a:ext cx="525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zh-C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pull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42"/>
          <p:cNvSpPr txBox="1"/>
          <p:nvPr/>
        </p:nvSpPr>
        <p:spPr>
          <a:xfrm>
            <a:off x="281100" y="1716525"/>
            <a:ext cx="1047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zh-C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 container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42"/>
          <p:cNvSpPr txBox="1"/>
          <p:nvPr/>
        </p:nvSpPr>
        <p:spPr>
          <a:xfrm>
            <a:off x="167250" y="588113"/>
            <a:ext cx="2691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NFD image compatibility test automation scripts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5" name="Google Shape;375;p42"/>
          <p:cNvCxnSpPr/>
          <p:nvPr/>
        </p:nvCxnSpPr>
        <p:spPr>
          <a:xfrm>
            <a:off x="5012150" y="645450"/>
            <a:ext cx="12600" cy="4368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6" name="Google Shape;376;p42"/>
          <p:cNvSpPr txBox="1"/>
          <p:nvPr/>
        </p:nvSpPr>
        <p:spPr>
          <a:xfrm>
            <a:off x="5296750" y="761900"/>
            <a:ext cx="25896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zh-C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version: v1alpha1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zh-C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compatibilities: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zh-C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description: "basic requirements"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zh-C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tag: "basic"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zh-C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weight: 1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zh-C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rules: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zh-C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 name: "basic"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zh-C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vars: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zh-C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basic-requirements: "true"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zh-C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matchFeatures: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zh-C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- feature: kernel.config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zh-C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matchExpressions: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zh-C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CGROUP_BPF: {op: In, value: ["y"]}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zh-C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- feature: kernel.enabledmodule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zh-C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matchExpressions: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zh-C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xfrm_interface: {op: Exists}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zh-C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nf_tables: {op: Exists}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zh-C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act_bpf: {op: Exists}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zh-C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mpls_router: {op: Exists}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zh-C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mpls_iptunnel: {op: Exists}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zh-C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pppoe: {op: Exists}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zh-C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br_netfilter: {op: Exists}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zh-C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ebtables: {op: Exists}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zh-C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ifb: {op: Exists}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zh-C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nf_conntrack: {op: Exists}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zh-C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…….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42"/>
          <p:cNvSpPr txBox="1"/>
          <p:nvPr/>
        </p:nvSpPr>
        <p:spPr>
          <a:xfrm>
            <a:off x="5261925" y="4711700"/>
            <a:ext cx="3733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zh-C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https://gitlab.com/sylva-projects/validation_center/-/tree/main/oci-image-compatibility-artifacts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42"/>
          <p:cNvSpPr txBox="1"/>
          <p:nvPr/>
        </p:nvSpPr>
        <p:spPr>
          <a:xfrm>
            <a:off x="5120225" y="484719"/>
            <a:ext cx="359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Community developed artifacts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42"/>
          <p:cNvSpPr txBox="1"/>
          <p:nvPr/>
        </p:nvSpPr>
        <p:spPr>
          <a:xfrm>
            <a:off x="7382925" y="3412075"/>
            <a:ext cx="1773900" cy="1108200"/>
          </a:xfrm>
          <a:prstGeom prst="rect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zh-CN" sz="1200" u="none" cap="none" strike="noStrike">
                <a:solidFill>
                  <a:srgbClr val="0A0A0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Artifact public disclosure is optional, respecting vendors' business confidentiality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otice event icon vector. Isolated contour symbol illustration（由Getty Images提供）" id="385" name="Google Shape;38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1687" y="2059687"/>
            <a:ext cx="621773" cy="621773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3"/>
          <p:cNvSpPr txBox="1"/>
          <p:nvPr/>
        </p:nvSpPr>
        <p:spPr>
          <a:xfrm>
            <a:off x="167250" y="65425"/>
            <a:ext cx="8472900" cy="5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Image Compatibility Scheduler Plugin Proposal</a:t>
            </a:r>
            <a:endParaRPr b="1" sz="2100">
              <a:solidFill>
                <a:srgbClr val="00144C"/>
              </a:solidFill>
            </a:endParaRPr>
          </a:p>
        </p:txBody>
      </p:sp>
      <p:cxnSp>
        <p:nvCxnSpPr>
          <p:cNvPr id="387" name="Google Shape;387;p43"/>
          <p:cNvCxnSpPr/>
          <p:nvPr/>
        </p:nvCxnSpPr>
        <p:spPr>
          <a:xfrm>
            <a:off x="5012150" y="645450"/>
            <a:ext cx="12600" cy="4368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8" name="Google Shape;388;p43"/>
          <p:cNvSpPr txBox="1"/>
          <p:nvPr/>
        </p:nvSpPr>
        <p:spPr>
          <a:xfrm>
            <a:off x="5122600" y="2681438"/>
            <a:ext cx="1773900" cy="677100"/>
          </a:xfrm>
          <a:prstGeom prst="rect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zh-CN" sz="1200">
                <a:solidFill>
                  <a:srgbClr val="0A0A0A"/>
                </a:solidFill>
                <a:highlight>
                  <a:srgbClr val="FFFFFF"/>
                </a:highlight>
              </a:rPr>
              <a:t>Advanced</a:t>
            </a:r>
            <a:endParaRPr b="1" sz="1200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000">
                <a:solidFill>
                  <a:srgbClr val="0A0A0A"/>
                </a:solidFill>
                <a:highlight>
                  <a:srgbClr val="FFFFFF"/>
                </a:highlight>
              </a:rPr>
              <a:t>large-cluster solution</a:t>
            </a:r>
            <a:endParaRPr sz="1000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000">
                <a:solidFill>
                  <a:srgbClr val="0A0A0A"/>
                </a:solidFill>
                <a:highlight>
                  <a:srgbClr val="FFFFFF"/>
                </a:highlight>
              </a:rPr>
              <a:t>pre-grouping</a:t>
            </a:r>
            <a:endParaRPr sz="1000">
              <a:solidFill>
                <a:srgbClr val="0A0A0A"/>
              </a:solidFill>
              <a:highlight>
                <a:srgbClr val="FFFFFF"/>
              </a:highlight>
            </a:endParaRPr>
          </a:p>
        </p:txBody>
      </p:sp>
      <p:pic>
        <p:nvPicPr>
          <p:cNvPr id="389" name="Google Shape;38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575" y="822591"/>
            <a:ext cx="4263788" cy="371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4900" y="956900"/>
            <a:ext cx="3381926" cy="3985152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3"/>
          <p:cNvSpPr/>
          <p:nvPr/>
        </p:nvSpPr>
        <p:spPr>
          <a:xfrm>
            <a:off x="4785382" y="2278550"/>
            <a:ext cx="792300" cy="402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43"/>
          <p:cNvSpPr txBox="1"/>
          <p:nvPr/>
        </p:nvSpPr>
        <p:spPr>
          <a:xfrm>
            <a:off x="407575" y="2395363"/>
            <a:ext cx="1773900" cy="677100"/>
          </a:xfrm>
          <a:prstGeom prst="rect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zh-CN" sz="1200">
                <a:solidFill>
                  <a:srgbClr val="0A0A0A"/>
                </a:solidFill>
                <a:highlight>
                  <a:srgbClr val="FFFFFF"/>
                </a:highlight>
              </a:rPr>
              <a:t>Basic Implement:</a:t>
            </a:r>
            <a:endParaRPr b="1" sz="1200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000">
                <a:solidFill>
                  <a:srgbClr val="0A0A0A"/>
                </a:solidFill>
                <a:highlight>
                  <a:srgbClr val="FFFFFF"/>
                </a:highlight>
              </a:rPr>
              <a:t>NodeFeatureGroup groups nodes by compatibility rules</a:t>
            </a:r>
            <a:endParaRPr sz="1000">
              <a:solidFill>
                <a:srgbClr val="0A0A0A"/>
              </a:solidFill>
              <a:highlight>
                <a:srgbClr val="FFFFFF"/>
              </a:highlight>
            </a:endParaRPr>
          </a:p>
        </p:txBody>
      </p:sp>
      <p:sp>
        <p:nvSpPr>
          <p:cNvPr id="393" name="Google Shape;393;p43"/>
          <p:cNvSpPr txBox="1"/>
          <p:nvPr/>
        </p:nvSpPr>
        <p:spPr>
          <a:xfrm>
            <a:off x="0" y="4508425"/>
            <a:ext cx="390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900"/>
              <a:t>KEP:</a:t>
            </a:r>
            <a:r>
              <a:rPr lang="zh-CN" sz="900" u="sng">
                <a:solidFill>
                  <a:schemeClr val="hlink"/>
                </a:solidFill>
                <a:hlinkClick r:id="rId6"/>
              </a:rPr>
              <a:t>https://github.com/kubernetes-sigs/node-feature-discovery/pull/2403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900"/>
              <a:t>MVP demo:</a:t>
            </a:r>
            <a:r>
              <a:rPr lang="zh-CN" sz="900" u="sng">
                <a:solidFill>
                  <a:schemeClr val="hlink"/>
                </a:solidFill>
                <a:hlinkClick r:id="rId7"/>
              </a:rPr>
              <a:t>https://github.com/Xunli-Yang/image-compatibility-scheduler</a:t>
            </a:r>
            <a:r>
              <a:rPr lang="zh-CN" sz="900"/>
              <a:t> </a:t>
            </a:r>
            <a:endParaRPr sz="9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hème Office">
  <a:themeElements>
    <a:clrScheme name="Sylva">
      <a:dk1>
        <a:srgbClr val="003F42"/>
      </a:dk1>
      <a:lt1>
        <a:srgbClr val="FFFFFF"/>
      </a:lt1>
      <a:dk2>
        <a:srgbClr val="49B26C"/>
      </a:dk2>
      <a:lt2>
        <a:srgbClr val="DAEFE1"/>
      </a:lt2>
      <a:accent1>
        <a:srgbClr val="003F42"/>
      </a:accent1>
      <a:accent2>
        <a:srgbClr val="49B26C"/>
      </a:accent2>
      <a:accent3>
        <a:srgbClr val="75CD74"/>
      </a:accent3>
      <a:accent4>
        <a:srgbClr val="CCEDCC"/>
      </a:accent4>
      <a:accent5>
        <a:srgbClr val="FFFFFF"/>
      </a:accent5>
      <a:accent6>
        <a:srgbClr val="000000"/>
      </a:accent6>
      <a:hlink>
        <a:srgbClr val="49B26C"/>
      </a:hlink>
      <a:folHlink>
        <a:srgbClr val="003F4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