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147471493" r:id="rId3"/>
    <p:sldId id="2147478635" r:id="rId4"/>
    <p:sldId id="2103812650" r:id="rId5"/>
    <p:sldId id="2103812617" r:id="rId6"/>
    <p:sldId id="2103812618" r:id="rId7"/>
    <p:sldId id="2103812698" r:id="rId8"/>
    <p:sldId id="2103812707" r:id="rId9"/>
    <p:sldId id="2103812705" r:id="rId10"/>
    <p:sldId id="2103812708" r:id="rId11"/>
    <p:sldId id="2147478641" r:id="rId12"/>
    <p:sldId id="2103812566" r:id="rId13"/>
    <p:sldId id="2147478642" r:id="rId14"/>
    <p:sldId id="2147478649" r:id="rId15"/>
    <p:sldId id="2147478644" r:id="rId16"/>
    <p:sldId id="2147478646" r:id="rId17"/>
    <p:sldId id="2103812689" r:id="rId18"/>
    <p:sldId id="2147478645" r:id="rId19"/>
    <p:sldId id="2147478650" r:id="rId20"/>
    <p:sldId id="2147478647" r:id="rId21"/>
    <p:sldId id="2147471489" r:id="rId22"/>
  </p:sldIdLst>
  <p:sldSz cx="12192000" cy="6858000"/>
  <p:notesSz cx="6858000" cy="9144000"/>
  <p:custDataLst>
    <p:tags r:id="rId2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42"/>
    <a:srgbClr val="FFFF99"/>
    <a:srgbClr val="FBFDD7"/>
    <a:srgbClr val="49B26C"/>
    <a:srgbClr val="FF7900"/>
    <a:srgbClr val="CCEDCC"/>
    <a:srgbClr val="74CD74"/>
    <a:srgbClr val="75C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83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6EE3995-A612-4286-9733-6F66701D9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60921A-7F6D-4895-A72E-89300687C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20CD-9CDF-40F4-B8DC-BAA3FD402FB3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0908-6013-4C5C-9713-D476C34098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2A8B6-9568-444B-8056-911D7039E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A932-6B74-4DF1-9B10-FFB622EB656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1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7B6A-556B-49EC-8764-5A9570A13AE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F884-8818-47A3-98A4-AF2B87A0D48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6FCCF-E692-4DE3-B0C6-2C1841866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25FD93-089F-471F-866B-61CE8790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C573-183C-43E9-87ED-915EC989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A82F8-3D84-4BDE-BFFB-2BC2EA5A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8A561-D780-4BAF-989B-AFEFD136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FFE7-24C2-45ED-BB3E-80F6F3C2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BF7AFF-C37A-4BF9-9ECD-C1F8FCE58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00371-EE8F-43BE-93BD-96697B4E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9148A-42A8-498F-922F-27B6B9E6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9492E-8549-4FD8-8867-93F296B3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FC6474-52B8-45A5-9564-AD4CF1DF8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F09F24-E7F6-4D17-A7AC-ADDEDB92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37F66B-5CD9-4E35-A350-AEDD8850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3DCAC-C50A-4911-A59D-9E043222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01C23-951E-4B54-9B5B-4F9199B1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8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720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720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6E18A-C5FA-B154-15B1-C287003F5702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D6A397-0491-2FD8-29DC-5546AADE977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841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720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720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6E18A-C5FA-B154-15B1-C287003F5702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D6A397-0491-2FD8-29DC-5546AADE977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9279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6E18A-C5FA-B154-15B1-C287003F5702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C98D2F-2E7B-C13F-72C6-2276A4C685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020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6E18A-C5FA-B154-15B1-C287003F5702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CB1A10C-2C84-125F-4FBA-3EA6D5E0B1F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6511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4B0F6017-4B9B-0DC4-D5D8-E8685BBCC3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08000" y="1372806"/>
            <a:ext cx="2484000" cy="5485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marL="0" indent="0" algn="l">
              <a:lnSpc>
                <a:spcPts val="2800"/>
              </a:lnSpc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321DF0-08B4-6E9F-AFBA-0F7D470BB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9720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FFF5DBAB-8CCE-2B80-B75C-065FDB8B208F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720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8982000" cy="5094000"/>
          </a:xfrm>
        </p:spPr>
        <p:txBody>
          <a:bodyPr/>
          <a:lstStyle>
            <a:lvl1pPr>
              <a:defRPr/>
            </a:lvl1pPr>
            <a:lvl5pPr marL="0" indent="0">
              <a:buNone/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04F2A8-22BF-0A07-C692-63E05B58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2A97CB-E005-7874-E3C4-105FF537DB64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97B19-3641-87DD-4389-4897C25F61C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181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9CA3B8-2732-01C4-2BFE-0968E87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3BB02-B606-34D8-74FE-52DC826E3C99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94E6A3-46F3-962C-CE2C-3F812E20665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9482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A02AFC-BF10-97FF-1C91-3D41DCCA9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9720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99D06DAF-9DE0-4B2A-3587-87B93F2E6E58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720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6"/>
            <a:ext cx="5328000" cy="5094000"/>
          </a:xfrm>
        </p:spPr>
        <p:txBody>
          <a:bodyPr/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1AC421-4AB6-921A-98DD-2971FC0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5AD9D8-70FF-291D-AC64-EEB682AF1BBC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CDD769-8B37-8044-D23D-02E505E5808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9885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00EAFFA-11E8-B99F-FC4F-353C11B24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9720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2" name="Title Line" descr="Title Underline">
            <a:extLst>
              <a:ext uri="{FF2B5EF4-FFF2-40B4-BE49-F238E27FC236}">
                <a16:creationId xmlns:a16="http://schemas.microsoft.com/office/drawing/2014/main" id="{96F9BD14-6147-25F3-D6BE-6C4AC57978A7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720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EE2A92-4863-A34D-8DEF-003A37E1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966B3-9F60-D981-8224-4641A5328616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ETSI</a:t>
            </a:r>
            <a:endParaRPr lang="en-US" sz="95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94142B5-E8D5-9110-159F-9A5A65505B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6" y="6569707"/>
            <a:ext cx="3708000" cy="184666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1768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EF245-5C4D-445E-9C24-2CC20F36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30F7F-B515-4FE1-9EC1-91477326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B6C7D-6730-4CA1-9260-3AE44C4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00D09-4E65-4A27-8406-BE08E9A3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6201C-E951-4212-86E0-18668E7F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59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57A4-75CC-4A4A-AA84-936D692F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E5512-9BB6-4DD7-A6B9-02870445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15CDA-D2FA-4A52-83B0-E32015F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61C22-F3A8-4FB3-A0E8-07537322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24462-2FCF-4CB7-AED6-96DB724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2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750B4-2F29-40D4-B9E9-DC069D21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E8210-178A-4A48-ACF4-3B41C9B5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207DC1-0ED3-4FAE-BD44-400C9C6D2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93625-99D0-4D8D-9A54-3F5D63FB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96D22-BBCC-4A87-9C36-77088E59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BB2679-FD78-4094-BCAC-14648079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5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7EBF6-CB60-417E-A861-C427626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89885-FB97-4706-AE03-D9E8CBDC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3F8FE-299B-423E-A21C-AF117BEF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24F2A1-53F3-4D6B-B574-BC751B712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CBE6A1-674D-427C-9206-14FF6113B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15833-EF9C-40C0-9B3D-4556868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1CD71D-182F-42E8-B3ED-B755F99E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6FA94C-CBC7-4CCA-A6A5-2DBB4A98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3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C9C52-E92B-4857-937B-E6ED794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5BCAD3-B196-4661-8703-725AC24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92DCBF-9F00-4E40-9D4B-557EBD01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A53720-4E4E-4402-812C-08C6A8AE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65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334B70-2224-4ECA-A7A6-82C725A9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F690F9-C004-43CD-A721-0DF7D235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8F9D0F-9CBB-47C3-AA3B-CC6DCDE3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4CE80-3814-4184-A22C-FF21E69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E5186-D563-476B-B3BD-A851E460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29812-8920-438F-874C-7D23B75C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FE93B-0439-4A7D-9C38-631FD0CD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2923F-BE7F-43D6-93DC-9E181049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6B317-0D6F-4B6F-B88D-7DE00B27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2177B-FF8B-482C-9342-49BB10C0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C6DD3A-F6F0-456C-AA5A-37959DDF2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08015E-6252-4704-A90E-96D05353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F204CF-F227-43E7-88C6-F543F2D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34C31-3AC2-48D2-82F5-5EDA5BB0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CFC3C-8F73-4A95-9058-A9887D89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BF838F-82D2-4463-A440-E37DFE1E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23"/>
            <a:ext cx="10515600" cy="738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2CB8C-78B9-4ABC-958A-FF307C43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07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4A9C0-76E4-4E2F-8F29-C7C1DE04F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7604-5113-4D96-976A-5CDD86EC1B5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3CB23-AD4B-4EA8-B85B-9E150F260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0BF62-1420-4E66-8AA0-6D579EA4B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F8EBD1-00DB-C7C9-20B0-D58B59DE590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581140"/>
            <a:ext cx="2822575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***Este documento está clasificado como PUBLICO por TELEFÓNICA.
***This document is classified as PUBLIC by TELEFÓNICA.</a:t>
            </a:r>
          </a:p>
        </p:txBody>
      </p:sp>
    </p:spTree>
    <p:extLst>
      <p:ext uri="{BB962C8B-B14F-4D97-AF65-F5344CB8AC3E}">
        <p14:creationId xmlns:p14="http://schemas.microsoft.com/office/powerpoint/2010/main" val="2156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F4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9B2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25/11/2022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B97F79-DD13-4C29-AE35-333FE77EE8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5"/>
        </a:buClr>
        <a:buFont typeface="Calibri" panose="020F0502020204030204" pitchFamily="34" charset="0"/>
        <a:buChar char="●"/>
        <a:defRPr sz="2400" kern="1200">
          <a:solidFill>
            <a:schemeClr val="tx1"/>
          </a:solidFill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marL="540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SzPct val="100000"/>
        <a:buFont typeface="Calibri" panose="020F0502020204030204" pitchFamily="34" charset="0"/>
        <a:buChar char="●"/>
        <a:defRPr lang="en-US" sz="20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SzPct val="110000"/>
        <a:buFont typeface="Arial" panose="020B0604020202020204" pitchFamily="34" charset="0"/>
        <a:buNone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5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4"/>
        </a:buClr>
        <a:buFont typeface="+mj-lt"/>
        <a:buNone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+mj-lt"/>
        <a:buAutoNum type="arabicParenR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+mj-lt"/>
        <a:buAutoNum type="alphaLcParenR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sm.etsi.org/gitlab/vnf-onboarding/osm-packages/-/blob/master/oka/apps/cicd-full-suite/model.yaml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odiario.com/2019/02/05/revelando-las-fortalezas-ocultas-del-autism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7B09EDFE-D629-1317-6829-2ED5170D4F2E}"/>
              </a:ext>
            </a:extLst>
          </p:cNvPr>
          <p:cNvSpPr txBox="1">
            <a:spLocks/>
          </p:cNvSpPr>
          <p:nvPr/>
        </p:nvSpPr>
        <p:spPr>
          <a:xfrm>
            <a:off x="355000" y="481500"/>
            <a:ext cx="9144000" cy="41740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F4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7400" dirty="0"/>
              <a:t>Application artifacts for </a:t>
            </a:r>
            <a:r>
              <a:rPr lang="en-US" sz="7400" dirty="0" err="1"/>
              <a:t>GitOps</a:t>
            </a:r>
            <a:r>
              <a:rPr lang="en-US" sz="7400" dirty="0"/>
              <a:t> architectures</a:t>
            </a:r>
            <a:br>
              <a:rPr lang="en-US" sz="6700" dirty="0"/>
            </a:br>
            <a:r>
              <a:rPr lang="en-US" sz="4900" dirty="0"/>
              <a:t>Feedback from Telefónica based on internal work in Open Source MANO</a:t>
            </a:r>
            <a:br>
              <a:rPr lang="en-US" sz="6700" dirty="0"/>
            </a:br>
            <a:br>
              <a:rPr lang="en-US" sz="6700" dirty="0"/>
            </a:br>
            <a:endParaRPr lang="en-US" dirty="0"/>
          </a:p>
        </p:txBody>
      </p:sp>
      <p:pic>
        <p:nvPicPr>
          <p:cNvPr id="21" name="Image 3">
            <a:extLst>
              <a:ext uri="{FF2B5EF4-FFF2-40B4-BE49-F238E27FC236}">
                <a16:creationId xmlns:a16="http://schemas.microsoft.com/office/drawing/2014/main" id="{6109785A-1331-3F5F-1D65-CFEDBE9E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0" y="132081"/>
            <a:ext cx="1634920" cy="1381760"/>
          </a:xfrm>
          <a:prstGeom prst="rect">
            <a:avLst/>
          </a:prstGeom>
        </p:spPr>
      </p:pic>
      <p:pic>
        <p:nvPicPr>
          <p:cNvPr id="22" name="Image 5">
            <a:extLst>
              <a:ext uri="{FF2B5EF4-FFF2-40B4-BE49-F238E27FC236}">
                <a16:creationId xmlns:a16="http://schemas.microsoft.com/office/drawing/2014/main" id="{EA2A95F1-DCEE-EAB2-5FA3-63AA09321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0" y="5821679"/>
            <a:ext cx="1725927" cy="9042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FAC3CF-E02D-D42B-D8FF-CB4ADB74C3DB}"/>
              </a:ext>
            </a:extLst>
          </p:cNvPr>
          <p:cNvSpPr txBox="1">
            <a:spLocks/>
          </p:cNvSpPr>
          <p:nvPr/>
        </p:nvSpPr>
        <p:spPr>
          <a:xfrm>
            <a:off x="7781851" y="5560659"/>
            <a:ext cx="4055149" cy="52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F4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Gerardo García (Telefónica)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5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9941A-039D-9F2C-E4E7-273A1D81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>
            <a:extLst>
              <a:ext uri="{FF2B5EF4-FFF2-40B4-BE49-F238E27FC236}">
                <a16:creationId xmlns:a16="http://schemas.microsoft.com/office/drawing/2014/main" id="{20E56622-0E55-BC3E-BE13-7EDE5AB4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03" y="104243"/>
            <a:ext cx="1142245" cy="9653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DB0D97-6C1F-CDA3-746A-82A0578D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26" y="2587087"/>
            <a:ext cx="6017748" cy="16838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solidFill>
                  <a:srgbClr val="003E41"/>
                </a:solidFill>
                <a:latin typeface="+mj-lt"/>
              </a:rPr>
              <a:t>Git repos, </a:t>
            </a:r>
            <a:r>
              <a:rPr lang="fr-FR" sz="6000" b="1" dirty="0" err="1">
                <a:solidFill>
                  <a:srgbClr val="003E41"/>
                </a:solidFill>
                <a:latin typeface="+mj-lt"/>
              </a:rPr>
              <a:t>artifacts</a:t>
            </a:r>
            <a:r>
              <a:rPr lang="fr-FR" sz="6000" b="1" dirty="0">
                <a:solidFill>
                  <a:srgbClr val="003E41"/>
                </a:solidFill>
                <a:latin typeface="+mj-lt"/>
              </a:rPr>
              <a:t> and </a:t>
            </a:r>
            <a:r>
              <a:rPr lang="fr-FR" sz="6000" b="1" dirty="0" err="1">
                <a:solidFill>
                  <a:srgbClr val="003E41"/>
                </a:solidFill>
                <a:latin typeface="+mj-lt"/>
              </a:rPr>
              <a:t>intents</a:t>
            </a:r>
            <a:r>
              <a:rPr lang="fr-FR" sz="6000" b="1" dirty="0">
                <a:solidFill>
                  <a:srgbClr val="003E41"/>
                </a:solidFill>
                <a:latin typeface="+mj-lt"/>
              </a:rPr>
              <a:t> in OSM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4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DD587-88DB-43AF-A182-0F6A1D63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Git repo structure for </a:t>
            </a:r>
            <a:r>
              <a:rPr lang="en-US" sz="3200" dirty="0" err="1"/>
              <a:t>FluxCD</a:t>
            </a:r>
            <a:r>
              <a:rPr lang="en-US" sz="3200" dirty="0"/>
              <a:t> in OSM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DEFC6-1D7C-9BF7-FBE9-35FE7A4AB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FluxCD</a:t>
            </a:r>
            <a:r>
              <a:rPr lang="en-US" dirty="0"/>
              <a:t> is opinionated about the structure of a git repo.</a:t>
            </a:r>
          </a:p>
          <a:p>
            <a:r>
              <a:rPr lang="en-US" dirty="0"/>
              <a:t>Structure oriented to create references and dependencies.</a:t>
            </a:r>
          </a:p>
          <a:p>
            <a:pPr lvl="1"/>
            <a:r>
              <a:rPr lang="en-US" dirty="0"/>
              <a:t>Similar to the way </a:t>
            </a:r>
            <a:r>
              <a:rPr lang="en-US" dirty="0" err="1"/>
              <a:t>Systemd</a:t>
            </a:r>
            <a:r>
              <a:rPr lang="en-US" dirty="0"/>
              <a:t> works with references.</a:t>
            </a:r>
          </a:p>
          <a:p>
            <a:r>
              <a:rPr lang="en-US" dirty="0"/>
              <a:t>Two repos in OSM: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B6990-D42E-63B7-6C54-6715DD7A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80EA69-D2E1-C821-E4C9-0AFB0974E0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798F735-5A31-5BB9-AEAA-5BBF3574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787" y="4501668"/>
            <a:ext cx="1480072" cy="144902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E08124-419E-C553-3053-75E20236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96" y="3339141"/>
            <a:ext cx="1480072" cy="1292721"/>
          </a:xfrm>
          <a:prstGeom prst="rect">
            <a:avLst/>
          </a:prstGeom>
        </p:spPr>
      </p:pic>
      <p:sp>
        <p:nvSpPr>
          <p:cNvPr id="20" name="Marcador de contenido 3">
            <a:extLst>
              <a:ext uri="{FF2B5EF4-FFF2-40B4-BE49-F238E27FC236}">
                <a16:creationId xmlns:a16="http://schemas.microsoft.com/office/drawing/2014/main" id="{D0F5E560-1A30-367A-60A4-2CBFF31C190F}"/>
              </a:ext>
            </a:extLst>
          </p:cNvPr>
          <p:cNvSpPr txBox="1">
            <a:spLocks/>
          </p:cNvSpPr>
          <p:nvPr/>
        </p:nvSpPr>
        <p:spPr>
          <a:xfrm>
            <a:off x="1997913" y="3791705"/>
            <a:ext cx="10028172" cy="1783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5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540000" indent="-25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Calibri" panose="020F0502020204030204" pitchFamily="34" charset="0"/>
              <a:buChar char="●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16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10000"/>
              <a:buFont typeface="Arial" panose="020B0604020202020204" pitchFamily="34" charset="0"/>
              <a:buNone/>
              <a:def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5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None/>
              <a:def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115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540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59A4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-catalogs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Catalog of </a:t>
            </a:r>
            <a:r>
              <a:rPr lang="en-US" dirty="0">
                <a:solidFill>
                  <a:srgbClr val="000000"/>
                </a:solidFill>
              </a:rPr>
              <a:t>workloads (applications, controllers, etc.)</a:t>
            </a:r>
          </a:p>
          <a:p>
            <a:pPr lvl="2" indent="-252000">
              <a:spcBef>
                <a:spcPts val="1000"/>
              </a:spcBef>
              <a:buClr>
                <a:srgbClr val="9C59A4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repo is where vendor artifacts are stored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40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59A4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540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59A4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fleet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Objects to be created in the cloud (the intents), referencing manifests</a:t>
            </a:r>
            <a:br>
              <a:rPr lang="en-US" dirty="0">
                <a:solidFill>
                  <a:srgbClr val="000000"/>
                </a:solidFill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-catalogs</a:t>
            </a:r>
          </a:p>
          <a:p>
            <a:pPr marL="756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97EC1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practice, in all the cases we have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kustomizations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pointing to objects in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-catalogs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540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59A4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8E5F3-DED6-522C-2387-2FA2EA65C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A11D0151-F80D-DE43-B66F-2110550CF83E}"/>
              </a:ext>
            </a:extLst>
          </p:cNvPr>
          <p:cNvSpPr/>
          <p:nvPr/>
        </p:nvSpPr>
        <p:spPr>
          <a:xfrm>
            <a:off x="3330156" y="1999711"/>
            <a:ext cx="5810250" cy="3714750"/>
          </a:xfrm>
          <a:prstGeom prst="roundRect">
            <a:avLst>
              <a:gd name="adj" fmla="val 9778"/>
            </a:avLst>
          </a:prstGeom>
          <a:solidFill>
            <a:schemeClr val="bg1">
              <a:lumMod val="8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EF9D3-FD06-4099-96DD-94020FF1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GB" sz="3200" b="1" noProof="0" dirty="0"/>
              <a:t>OKA</a:t>
            </a:r>
            <a:r>
              <a:rPr lang="en-GB" sz="3200" noProof="0" dirty="0"/>
              <a:t> </a:t>
            </a:r>
            <a:r>
              <a:rPr lang="en-GB" sz="3200" dirty="0"/>
              <a:t>(OSM Kubernetes Application)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646D7-67B7-33E1-66C8-96C07FE4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1DE8EF-61D9-5D39-F4A8-2E407B659C8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!!manifests">
            <a:extLst>
              <a:ext uri="{FF2B5EF4-FFF2-40B4-BE49-F238E27FC236}">
                <a16:creationId xmlns:a16="http://schemas.microsoft.com/office/drawing/2014/main" id="{CCFC49A1-60BF-8C88-7946-F5397C156B6E}"/>
              </a:ext>
            </a:extLst>
          </p:cNvPr>
          <p:cNvSpPr/>
          <p:nvPr/>
        </p:nvSpPr>
        <p:spPr>
          <a:xfrm>
            <a:off x="6616595" y="2683629"/>
            <a:ext cx="2067618" cy="2786063"/>
          </a:xfrm>
          <a:prstGeom prst="roundRect">
            <a:avLst/>
          </a:prstGeom>
          <a:solidFill>
            <a:srgbClr val="FF0000">
              <a:alpha val="30000"/>
            </a:srgbClr>
          </a:solidFill>
          <a:ln w="28575"/>
          <a:effectLst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!!templates">
            <a:extLst>
              <a:ext uri="{FF2B5EF4-FFF2-40B4-BE49-F238E27FC236}">
                <a16:creationId xmlns:a16="http://schemas.microsoft.com/office/drawing/2014/main" id="{26D25C07-B594-0524-4410-50675475F00A}"/>
              </a:ext>
            </a:extLst>
          </p:cNvPr>
          <p:cNvSpPr/>
          <p:nvPr/>
        </p:nvSpPr>
        <p:spPr>
          <a:xfrm>
            <a:off x="3915628" y="2683629"/>
            <a:ext cx="2067618" cy="2786063"/>
          </a:xfrm>
          <a:prstGeom prst="roundRect">
            <a:avLst/>
          </a:prstGeom>
          <a:solidFill>
            <a:srgbClr val="FFFF00">
              <a:alpha val="30000"/>
            </a:srgbClr>
          </a:solidFill>
          <a:ln w="28575"/>
          <a:effectLst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EA3C13-C2FE-4BB5-92D0-92803B95B30A}"/>
              </a:ext>
            </a:extLst>
          </p:cNvPr>
          <p:cNvSpPr txBox="1"/>
          <p:nvPr/>
        </p:nvSpPr>
        <p:spPr>
          <a:xfrm>
            <a:off x="3915628" y="2261057"/>
            <a:ext cx="2067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latin typeface="Consolas" panose="020B0609020204030204" pitchFamily="49" charset="0"/>
              </a:rPr>
              <a:t>templates/</a:t>
            </a:r>
            <a:endParaRPr lang="en-GB" sz="16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BB9BAF-F822-775B-306A-B61384DD575E}"/>
              </a:ext>
            </a:extLst>
          </p:cNvPr>
          <p:cNvSpPr txBox="1"/>
          <p:nvPr/>
        </p:nvSpPr>
        <p:spPr>
          <a:xfrm>
            <a:off x="6345479" y="2255504"/>
            <a:ext cx="260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latin typeface="Consolas" panose="020B0609020204030204" pitchFamily="49" charset="0"/>
              </a:rPr>
              <a:t>manifests/</a:t>
            </a:r>
            <a:endParaRPr lang="en-GB" sz="1600" b="1" noProof="0" dirty="0"/>
          </a:p>
        </p:txBody>
      </p:sp>
      <p:sp>
        <p:nvSpPr>
          <p:cNvPr id="15" name="Rectángulo: esquina doblada 14">
            <a:extLst>
              <a:ext uri="{FF2B5EF4-FFF2-40B4-BE49-F238E27FC236}">
                <a16:creationId xmlns:a16="http://schemas.microsoft.com/office/drawing/2014/main" id="{96F9E6AB-041C-8853-C521-7F6F24407A50}"/>
              </a:ext>
            </a:extLst>
          </p:cNvPr>
          <p:cNvSpPr/>
          <p:nvPr/>
        </p:nvSpPr>
        <p:spPr>
          <a:xfrm>
            <a:off x="6912266" y="3306418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16" name="Rectángulo: esquina doblada 15">
            <a:extLst>
              <a:ext uri="{FF2B5EF4-FFF2-40B4-BE49-F238E27FC236}">
                <a16:creationId xmlns:a16="http://schemas.microsoft.com/office/drawing/2014/main" id="{77CEEE2C-FE36-A51C-A5E2-C294B710597F}"/>
              </a:ext>
            </a:extLst>
          </p:cNvPr>
          <p:cNvSpPr/>
          <p:nvPr/>
        </p:nvSpPr>
        <p:spPr>
          <a:xfrm>
            <a:off x="7850479" y="3306418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17" name="Rectángulo: esquina doblada 16">
            <a:extLst>
              <a:ext uri="{FF2B5EF4-FFF2-40B4-BE49-F238E27FC236}">
                <a16:creationId xmlns:a16="http://schemas.microsoft.com/office/drawing/2014/main" id="{5289CCE9-0D8D-D22B-F6DA-695E999C9159}"/>
              </a:ext>
            </a:extLst>
          </p:cNvPr>
          <p:cNvSpPr/>
          <p:nvPr/>
        </p:nvSpPr>
        <p:spPr>
          <a:xfrm>
            <a:off x="6912266" y="3923711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B960BC3F-FE6E-4932-D271-37F2D16E6BE8}"/>
              </a:ext>
            </a:extLst>
          </p:cNvPr>
          <p:cNvSpPr/>
          <p:nvPr/>
        </p:nvSpPr>
        <p:spPr>
          <a:xfrm>
            <a:off x="7850479" y="3923711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19" name="Rectángulo: esquina doblada 18">
            <a:extLst>
              <a:ext uri="{FF2B5EF4-FFF2-40B4-BE49-F238E27FC236}">
                <a16:creationId xmlns:a16="http://schemas.microsoft.com/office/drawing/2014/main" id="{9CA41BC0-0E9E-AB30-B122-A241016F2F19}"/>
              </a:ext>
            </a:extLst>
          </p:cNvPr>
          <p:cNvSpPr/>
          <p:nvPr/>
        </p:nvSpPr>
        <p:spPr>
          <a:xfrm>
            <a:off x="6912267" y="4541004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20" name="Rectángulo: esquina doblada 19">
            <a:extLst>
              <a:ext uri="{FF2B5EF4-FFF2-40B4-BE49-F238E27FC236}">
                <a16:creationId xmlns:a16="http://schemas.microsoft.com/office/drawing/2014/main" id="{CAC163F5-0905-82B1-FF16-61AA04D110C8}"/>
              </a:ext>
            </a:extLst>
          </p:cNvPr>
          <p:cNvSpPr/>
          <p:nvPr/>
        </p:nvSpPr>
        <p:spPr>
          <a:xfrm>
            <a:off x="7850479" y="4541004"/>
            <a:ext cx="581025" cy="438150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21" name="Bocadillo: rectángulo 20">
            <a:extLst>
              <a:ext uri="{FF2B5EF4-FFF2-40B4-BE49-F238E27FC236}">
                <a16:creationId xmlns:a16="http://schemas.microsoft.com/office/drawing/2014/main" id="{22302B42-EE78-DCF9-5FB3-EECA7D1281C2}"/>
              </a:ext>
            </a:extLst>
          </p:cNvPr>
          <p:cNvSpPr/>
          <p:nvPr/>
        </p:nvSpPr>
        <p:spPr>
          <a:xfrm>
            <a:off x="9497593" y="4919061"/>
            <a:ext cx="2334023" cy="1067671"/>
          </a:xfrm>
          <a:prstGeom prst="wedgeRectCallout">
            <a:avLst>
              <a:gd name="adj1" fmla="val -92657"/>
              <a:gd name="adj2" fmla="val -36234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bIns="108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K8s resources, sufficient for a valid instantiation.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Intended as </a:t>
            </a:r>
            <a:r>
              <a:rPr lang="en-GB" sz="1400" b="1" noProof="0" dirty="0"/>
              <a:t>read-only</a:t>
            </a:r>
            <a:r>
              <a:rPr lang="en-GB" sz="1400" noProof="0" dirty="0"/>
              <a:t>.</a:t>
            </a:r>
          </a:p>
        </p:txBody>
      </p:sp>
      <p:sp>
        <p:nvSpPr>
          <p:cNvPr id="22" name="Bocadillo: rectángulo 21">
            <a:extLst>
              <a:ext uri="{FF2B5EF4-FFF2-40B4-BE49-F238E27FC236}">
                <a16:creationId xmlns:a16="http://schemas.microsoft.com/office/drawing/2014/main" id="{AA3D5B31-9E22-2688-3931-2F8B7B973F40}"/>
              </a:ext>
            </a:extLst>
          </p:cNvPr>
          <p:cNvSpPr/>
          <p:nvPr/>
        </p:nvSpPr>
        <p:spPr>
          <a:xfrm>
            <a:off x="526376" y="4767722"/>
            <a:ext cx="2484359" cy="1408487"/>
          </a:xfrm>
          <a:prstGeom prst="wedgeRectCallout">
            <a:avLst>
              <a:gd name="adj1" fmla="val 114890"/>
              <a:gd name="adj2" fmla="val -4434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bIns="108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 err="1"/>
              <a:t>Kustomizations</a:t>
            </a:r>
            <a:r>
              <a:rPr lang="en-GB" sz="1400" noProof="0" dirty="0"/>
              <a:t> that determine how the </a:t>
            </a:r>
            <a:r>
              <a:rPr lang="en-GB" sz="1400" noProof="0" dirty="0">
                <a:latin typeface="Consolas" panose="020B0609020204030204" pitchFamily="49" charset="0"/>
              </a:rPr>
              <a:t>manifests/</a:t>
            </a:r>
            <a:r>
              <a:rPr lang="en-GB" sz="1400" noProof="0" dirty="0"/>
              <a:t> folder is parametrized, transformed and exposed.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Other resources (optional).</a:t>
            </a:r>
          </a:p>
        </p:txBody>
      </p:sp>
      <p:sp>
        <p:nvSpPr>
          <p:cNvPr id="24" name="Rectángulo: esquina doblada 23">
            <a:extLst>
              <a:ext uri="{FF2B5EF4-FFF2-40B4-BE49-F238E27FC236}">
                <a16:creationId xmlns:a16="http://schemas.microsoft.com/office/drawing/2014/main" id="{1E6060CD-9FB7-64DD-AF40-1A549FDA750C}"/>
              </a:ext>
            </a:extLst>
          </p:cNvPr>
          <p:cNvSpPr/>
          <p:nvPr/>
        </p:nvSpPr>
        <p:spPr>
          <a:xfrm>
            <a:off x="4180145" y="3599861"/>
            <a:ext cx="1541163" cy="345832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 err="1">
                <a:solidFill>
                  <a:sysClr val="windowText" lastClr="000000"/>
                </a:solidFill>
              </a:rPr>
              <a:t>Kustomization</a:t>
            </a:r>
            <a:r>
              <a:rPr lang="en-GB" sz="1400" noProof="0" dirty="0">
                <a:solidFill>
                  <a:sysClr val="windowText" lastClr="000000"/>
                </a:solidFill>
              </a:rPr>
              <a:t> #1</a:t>
            </a:r>
          </a:p>
        </p:txBody>
      </p:sp>
      <p:sp>
        <p:nvSpPr>
          <p:cNvPr id="25" name="Rectángulo: esquina doblada 24">
            <a:extLst>
              <a:ext uri="{FF2B5EF4-FFF2-40B4-BE49-F238E27FC236}">
                <a16:creationId xmlns:a16="http://schemas.microsoft.com/office/drawing/2014/main" id="{10DDAA62-CC99-8E86-27C1-165E683C4133}"/>
              </a:ext>
            </a:extLst>
          </p:cNvPr>
          <p:cNvSpPr/>
          <p:nvPr/>
        </p:nvSpPr>
        <p:spPr>
          <a:xfrm>
            <a:off x="4284624" y="4130329"/>
            <a:ext cx="1541163" cy="345832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 err="1">
                <a:solidFill>
                  <a:sysClr val="windowText" lastClr="000000"/>
                </a:solidFill>
              </a:rPr>
              <a:t>Kustomization</a:t>
            </a:r>
            <a:r>
              <a:rPr lang="en-GB" sz="1400" noProof="0" dirty="0">
                <a:solidFill>
                  <a:sysClr val="windowText" lastClr="000000"/>
                </a:solidFill>
              </a:rPr>
              <a:t> #2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61B03324-6F48-244D-4166-9FA4AA08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simplest OKA consists of just manifests and templates</a:t>
            </a:r>
          </a:p>
        </p:txBody>
      </p:sp>
    </p:spTree>
    <p:extLst>
      <p:ext uri="{BB962C8B-B14F-4D97-AF65-F5344CB8AC3E}">
        <p14:creationId xmlns:p14="http://schemas.microsoft.com/office/powerpoint/2010/main" val="204569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B3145-7BD5-130F-D021-C1FE454D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A95E-9EA1-FA35-A1AB-0327DD15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dirty="0" err="1"/>
              <a:t>How</a:t>
            </a:r>
            <a:r>
              <a:rPr lang="es-ES" sz="3200" dirty="0"/>
              <a:t> </a:t>
            </a:r>
            <a:r>
              <a:rPr lang="es-ES" sz="3200" dirty="0" err="1"/>
              <a:t>an</a:t>
            </a:r>
            <a:r>
              <a:rPr lang="es-ES" sz="3200" dirty="0"/>
              <a:t> </a:t>
            </a:r>
            <a:r>
              <a:rPr lang="es-ES" sz="3200" dirty="0" err="1"/>
              <a:t>intent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generated</a:t>
            </a:r>
            <a:r>
              <a:rPr lang="es-ES" sz="3200" dirty="0"/>
              <a:t> in OSM</a:t>
            </a:r>
            <a:endParaRPr lang="en-GB" sz="3200" dirty="0"/>
          </a:p>
        </p:txBody>
      </p:sp>
      <p:sp>
        <p:nvSpPr>
          <p:cNvPr id="29" name="!!manifests">
            <a:extLst>
              <a:ext uri="{FF2B5EF4-FFF2-40B4-BE49-F238E27FC236}">
                <a16:creationId xmlns:a16="http://schemas.microsoft.com/office/drawing/2014/main" id="{0EF6AFB5-F2C5-86EF-B915-10FE48855F72}"/>
              </a:ext>
            </a:extLst>
          </p:cNvPr>
          <p:cNvSpPr/>
          <p:nvPr/>
        </p:nvSpPr>
        <p:spPr>
          <a:xfrm>
            <a:off x="7073293" y="2100469"/>
            <a:ext cx="3647079" cy="3846423"/>
          </a:xfrm>
          <a:prstGeom prst="roundRect">
            <a:avLst/>
          </a:prstGeom>
          <a:solidFill>
            <a:srgbClr val="FF0000">
              <a:alpha val="30000"/>
            </a:srgbClr>
          </a:solidFill>
          <a:ln w="28575" cap="flat" cmpd="sng" algn="ctr">
            <a:solidFill>
              <a:srgbClr val="397EC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30" name="!!osm">
            <a:extLst>
              <a:ext uri="{FF2B5EF4-FFF2-40B4-BE49-F238E27FC236}">
                <a16:creationId xmlns:a16="http://schemas.microsoft.com/office/drawing/2014/main" id="{6046C532-E9A1-315C-1431-8C77C9D069BD}"/>
              </a:ext>
            </a:extLst>
          </p:cNvPr>
          <p:cNvSpPr/>
          <p:nvPr/>
        </p:nvSpPr>
        <p:spPr>
          <a:xfrm>
            <a:off x="932542" y="2426187"/>
            <a:ext cx="2067618" cy="2786063"/>
          </a:xfrm>
          <a:prstGeom prst="roundRect">
            <a:avLst/>
          </a:prstGeom>
          <a:solidFill>
            <a:srgbClr val="0070C0">
              <a:alpha val="30000"/>
            </a:srgbClr>
          </a:solidFill>
          <a:ln w="28575" cap="flat" cmpd="sng" algn="ctr">
            <a:solidFill>
              <a:srgbClr val="397EC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6785DFC-0641-977D-C3A8-151129B2076D}"/>
              </a:ext>
            </a:extLst>
          </p:cNvPr>
          <p:cNvSpPr txBox="1"/>
          <p:nvPr/>
        </p:nvSpPr>
        <p:spPr>
          <a:xfrm>
            <a:off x="932542" y="1973332"/>
            <a:ext cx="2067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OSM’s Modelling</a:t>
            </a:r>
          </a:p>
        </p:txBody>
      </p:sp>
      <p:sp>
        <p:nvSpPr>
          <p:cNvPr id="32" name="Rectángulo: esquina doblada 31">
            <a:extLst>
              <a:ext uri="{FF2B5EF4-FFF2-40B4-BE49-F238E27FC236}">
                <a16:creationId xmlns:a16="http://schemas.microsoft.com/office/drawing/2014/main" id="{99E06AEE-6FA4-18FE-8353-713AFECA177A}"/>
              </a:ext>
            </a:extLst>
          </p:cNvPr>
          <p:cNvSpPr/>
          <p:nvPr/>
        </p:nvSpPr>
        <p:spPr>
          <a:xfrm>
            <a:off x="8606321" y="3539514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33" name="Rectángulo: esquina doblada 32">
            <a:extLst>
              <a:ext uri="{FF2B5EF4-FFF2-40B4-BE49-F238E27FC236}">
                <a16:creationId xmlns:a16="http://schemas.microsoft.com/office/drawing/2014/main" id="{77DA842E-2A70-7525-4CB5-6C9C89E2834C}"/>
              </a:ext>
            </a:extLst>
          </p:cNvPr>
          <p:cNvSpPr/>
          <p:nvPr/>
        </p:nvSpPr>
        <p:spPr>
          <a:xfrm>
            <a:off x="9544534" y="3539514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34" name="Rectángulo: esquina doblada 33">
            <a:extLst>
              <a:ext uri="{FF2B5EF4-FFF2-40B4-BE49-F238E27FC236}">
                <a16:creationId xmlns:a16="http://schemas.microsoft.com/office/drawing/2014/main" id="{473FC073-FF28-E2DF-91B7-4867D64F4DE4}"/>
              </a:ext>
            </a:extLst>
          </p:cNvPr>
          <p:cNvSpPr/>
          <p:nvPr/>
        </p:nvSpPr>
        <p:spPr>
          <a:xfrm>
            <a:off x="8606321" y="4156807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35" name="Rectángulo: esquina doblada 34">
            <a:extLst>
              <a:ext uri="{FF2B5EF4-FFF2-40B4-BE49-F238E27FC236}">
                <a16:creationId xmlns:a16="http://schemas.microsoft.com/office/drawing/2014/main" id="{D2F4DEB6-B2EA-277B-A58B-7FEB9B844BAC}"/>
              </a:ext>
            </a:extLst>
          </p:cNvPr>
          <p:cNvSpPr/>
          <p:nvPr/>
        </p:nvSpPr>
        <p:spPr>
          <a:xfrm>
            <a:off x="9544534" y="4156807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36" name="Rectángulo: esquina doblada 35">
            <a:extLst>
              <a:ext uri="{FF2B5EF4-FFF2-40B4-BE49-F238E27FC236}">
                <a16:creationId xmlns:a16="http://schemas.microsoft.com/office/drawing/2014/main" id="{A7A348E5-B8CB-8092-1375-700613FF3C8E}"/>
              </a:ext>
            </a:extLst>
          </p:cNvPr>
          <p:cNvSpPr/>
          <p:nvPr/>
        </p:nvSpPr>
        <p:spPr>
          <a:xfrm>
            <a:off x="8606322" y="4774100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37" name="Rectángulo: esquina doblada 36">
            <a:extLst>
              <a:ext uri="{FF2B5EF4-FFF2-40B4-BE49-F238E27FC236}">
                <a16:creationId xmlns:a16="http://schemas.microsoft.com/office/drawing/2014/main" id="{6EB1DC85-FC3C-CEE5-E83F-D982DC5A0B4F}"/>
              </a:ext>
            </a:extLst>
          </p:cNvPr>
          <p:cNvSpPr/>
          <p:nvPr/>
        </p:nvSpPr>
        <p:spPr>
          <a:xfrm>
            <a:off x="9544534" y="4774100"/>
            <a:ext cx="581025" cy="438150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…</a:t>
            </a:r>
          </a:p>
        </p:txBody>
      </p:sp>
      <p:sp>
        <p:nvSpPr>
          <p:cNvPr id="68" name="Flecha: a la derecha 67">
            <a:extLst>
              <a:ext uri="{FF2B5EF4-FFF2-40B4-BE49-F238E27FC236}">
                <a16:creationId xmlns:a16="http://schemas.microsoft.com/office/drawing/2014/main" id="{F24AEF98-468C-5748-9C1C-81109AFDBDCE}"/>
              </a:ext>
            </a:extLst>
          </p:cNvPr>
          <p:cNvSpPr/>
          <p:nvPr/>
        </p:nvSpPr>
        <p:spPr>
          <a:xfrm>
            <a:off x="3179950" y="2305188"/>
            <a:ext cx="3411328" cy="3152775"/>
          </a:xfrm>
          <a:prstGeom prst="rightArrow">
            <a:avLst>
              <a:gd name="adj1" fmla="val 81494"/>
              <a:gd name="adj2" fmla="val 26633"/>
            </a:avLst>
          </a:prstGeom>
          <a:solidFill>
            <a:srgbClr val="FFFFFF"/>
          </a:solidFill>
          <a:ln w="1270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lIns="108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OSM Operation Workflows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: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</a:b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Render appropriate OKA templates.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Apply parametrizations.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Apply desired transformations.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Generate ad hoc resources when needed.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CEEFFBC2-10CB-3B93-F438-DCE66F39712E}"/>
              </a:ext>
            </a:extLst>
          </p:cNvPr>
          <p:cNvSpPr/>
          <p:nvPr/>
        </p:nvSpPr>
        <p:spPr>
          <a:xfrm>
            <a:off x="1204926" y="3123000"/>
            <a:ext cx="1548276" cy="584775"/>
          </a:xfrm>
          <a:prstGeom prst="roundRect">
            <a:avLst>
              <a:gd name="adj" fmla="val 24811"/>
            </a:avLst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Instantiation Parameters</a:t>
            </a: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14F43C93-AC76-95EE-1048-87B8A781C572}"/>
              </a:ext>
            </a:extLst>
          </p:cNvPr>
          <p:cNvGrpSpPr/>
          <p:nvPr/>
        </p:nvGrpSpPr>
        <p:grpSpPr>
          <a:xfrm>
            <a:off x="228304" y="1169764"/>
            <a:ext cx="5721649" cy="393734"/>
            <a:chOff x="228304" y="1169764"/>
            <a:chExt cx="5721649" cy="393734"/>
          </a:xfrm>
        </p:grpSpPr>
        <p:sp>
          <p:nvSpPr>
            <p:cNvPr id="72" name="Abrir llave 71">
              <a:extLst>
                <a:ext uri="{FF2B5EF4-FFF2-40B4-BE49-F238E27FC236}">
                  <a16:creationId xmlns:a16="http://schemas.microsoft.com/office/drawing/2014/main" id="{09873594-525F-FC52-AEF5-26397EEDC3E1}"/>
                </a:ext>
              </a:extLst>
            </p:cNvPr>
            <p:cNvSpPr/>
            <p:nvPr/>
          </p:nvSpPr>
          <p:spPr>
            <a:xfrm rot="5400000">
              <a:off x="2977549" y="-1408906"/>
              <a:ext cx="223159" cy="5721649"/>
            </a:xfrm>
            <a:prstGeom prst="leftBrace">
              <a:avLst>
                <a:gd name="adj1" fmla="val 137847"/>
                <a:gd name="adj2" fmla="val 50000"/>
              </a:avLst>
            </a:prstGeom>
            <a:noFill/>
            <a:ln w="28575" cap="flat" cmpd="sng" algn="ctr">
              <a:solidFill>
                <a:srgbClr val="E83A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B90CF898-08E9-1FFF-FC3C-59624B2B6AD2}"/>
                </a:ext>
              </a:extLst>
            </p:cNvPr>
            <p:cNvSpPr txBox="1"/>
            <p:nvPr/>
          </p:nvSpPr>
          <p:spPr>
            <a:xfrm>
              <a:off x="1813084" y="1169764"/>
              <a:ext cx="2623873" cy="307777"/>
            </a:xfrm>
            <a:prstGeom prst="rect">
              <a:avLst/>
            </a:prstGeom>
            <a:solidFill>
              <a:srgbClr val="E83A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INTENT MODIFICATIONS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8A8ED085-BEE8-F3EF-61EF-44EC189BEB82}"/>
              </a:ext>
            </a:extLst>
          </p:cNvPr>
          <p:cNvGrpSpPr/>
          <p:nvPr/>
        </p:nvGrpSpPr>
        <p:grpSpPr>
          <a:xfrm>
            <a:off x="6026279" y="1142999"/>
            <a:ext cx="5884148" cy="420498"/>
            <a:chOff x="6026279" y="1142999"/>
            <a:chExt cx="5884148" cy="420498"/>
          </a:xfrm>
        </p:grpSpPr>
        <p:sp>
          <p:nvSpPr>
            <p:cNvPr id="75" name="Abrir llave 74">
              <a:extLst>
                <a:ext uri="{FF2B5EF4-FFF2-40B4-BE49-F238E27FC236}">
                  <a16:creationId xmlns:a16="http://schemas.microsoft.com/office/drawing/2014/main" id="{A3C89279-7686-6EB5-49A7-1B0BB12F03B6}"/>
                </a:ext>
              </a:extLst>
            </p:cNvPr>
            <p:cNvSpPr/>
            <p:nvPr/>
          </p:nvSpPr>
          <p:spPr>
            <a:xfrm rot="5400000">
              <a:off x="8856773" y="-1490156"/>
              <a:ext cx="223159" cy="5884148"/>
            </a:xfrm>
            <a:prstGeom prst="leftBrace">
              <a:avLst>
                <a:gd name="adj1" fmla="val 137847"/>
                <a:gd name="adj2" fmla="val 50000"/>
              </a:avLst>
            </a:prstGeom>
            <a:noFill/>
            <a:ln w="28575" cap="flat" cmpd="sng" algn="ctr">
              <a:solidFill>
                <a:srgbClr val="004A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CBB8A4BC-C738-DD51-C0B1-44CA9DA88824}"/>
                </a:ext>
              </a:extLst>
            </p:cNvPr>
            <p:cNvSpPr txBox="1"/>
            <p:nvPr/>
          </p:nvSpPr>
          <p:spPr>
            <a:xfrm>
              <a:off x="7337578" y="1169764"/>
              <a:ext cx="2623873" cy="307777"/>
            </a:xfrm>
            <a:prstGeom prst="rect">
              <a:avLst/>
            </a:prstGeom>
            <a:solidFill>
              <a:srgbClr val="397EC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RUNTIME SYNC</a:t>
              </a:r>
            </a:p>
          </p:txBody>
        </p:sp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504FB9F4-3166-ECE4-3307-18F0A155C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772" y="1142999"/>
              <a:ext cx="701565" cy="36130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</p:pic>
      </p:grpSp>
      <p:sp>
        <p:nvSpPr>
          <p:cNvPr id="78" name="!!templates">
            <a:extLst>
              <a:ext uri="{FF2B5EF4-FFF2-40B4-BE49-F238E27FC236}">
                <a16:creationId xmlns:a16="http://schemas.microsoft.com/office/drawing/2014/main" id="{915C0875-FC8E-70D1-5E81-AD2E821FCF2A}"/>
              </a:ext>
            </a:extLst>
          </p:cNvPr>
          <p:cNvSpPr/>
          <p:nvPr/>
        </p:nvSpPr>
        <p:spPr>
          <a:xfrm>
            <a:off x="6677025" y="1925728"/>
            <a:ext cx="3647079" cy="3846423"/>
          </a:xfrm>
          <a:prstGeom prst="roundRect">
            <a:avLst/>
          </a:prstGeom>
          <a:solidFill>
            <a:srgbClr val="FFFF00">
              <a:alpha val="30000"/>
            </a:srgbClr>
          </a:solidFill>
          <a:ln w="28575" cap="flat" cmpd="sng" algn="ctr">
            <a:solidFill>
              <a:srgbClr val="397EC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9" name="Rectángulo: esquina doblada 78">
            <a:extLst>
              <a:ext uri="{FF2B5EF4-FFF2-40B4-BE49-F238E27FC236}">
                <a16:creationId xmlns:a16="http://schemas.microsoft.com/office/drawing/2014/main" id="{80FA0503-958C-C80A-0C88-1E29B2080E9A}"/>
              </a:ext>
            </a:extLst>
          </p:cNvPr>
          <p:cNvSpPr/>
          <p:nvPr/>
        </p:nvSpPr>
        <p:spPr>
          <a:xfrm>
            <a:off x="6847268" y="3581458"/>
            <a:ext cx="1541163" cy="479019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E83A7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ConfigMap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(generated)</a:t>
            </a:r>
          </a:p>
        </p:txBody>
      </p:sp>
      <p:sp>
        <p:nvSpPr>
          <p:cNvPr id="80" name="Rectángulo: esquina doblada 79">
            <a:extLst>
              <a:ext uri="{FF2B5EF4-FFF2-40B4-BE49-F238E27FC236}">
                <a16:creationId xmlns:a16="http://schemas.microsoft.com/office/drawing/2014/main" id="{18674D15-2F88-0F1B-3E36-EFE01EB49EAA}"/>
              </a:ext>
            </a:extLst>
          </p:cNvPr>
          <p:cNvSpPr/>
          <p:nvPr/>
        </p:nvSpPr>
        <p:spPr>
          <a:xfrm>
            <a:off x="6847268" y="4180027"/>
            <a:ext cx="1541163" cy="479019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E83A7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Encrypted Secret (generated)</a:t>
            </a:r>
          </a:p>
        </p:txBody>
      </p:sp>
      <p:sp>
        <p:nvSpPr>
          <p:cNvPr id="81" name="Rectángulo: esquina doblada 80">
            <a:extLst>
              <a:ext uri="{FF2B5EF4-FFF2-40B4-BE49-F238E27FC236}">
                <a16:creationId xmlns:a16="http://schemas.microsoft.com/office/drawing/2014/main" id="{EFBF7250-5666-4442-DC1F-3B8AEF5455AB}"/>
              </a:ext>
            </a:extLst>
          </p:cNvPr>
          <p:cNvSpPr/>
          <p:nvPr/>
        </p:nvSpPr>
        <p:spPr>
          <a:xfrm>
            <a:off x="6847268" y="2552917"/>
            <a:ext cx="1541163" cy="345832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Kustomization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#1</a:t>
            </a:r>
          </a:p>
        </p:txBody>
      </p:sp>
      <p:sp>
        <p:nvSpPr>
          <p:cNvPr id="82" name="Rectángulo: esquina doblada 81">
            <a:extLst>
              <a:ext uri="{FF2B5EF4-FFF2-40B4-BE49-F238E27FC236}">
                <a16:creationId xmlns:a16="http://schemas.microsoft.com/office/drawing/2014/main" id="{4AA84D74-A1B9-F481-DA98-D6343FE29A38}"/>
              </a:ext>
            </a:extLst>
          </p:cNvPr>
          <p:cNvSpPr/>
          <p:nvPr/>
        </p:nvSpPr>
        <p:spPr>
          <a:xfrm>
            <a:off x="6847268" y="2992818"/>
            <a:ext cx="1541163" cy="345832"/>
          </a:xfrm>
          <a:prstGeom prst="foldedCorner">
            <a:avLst/>
          </a:prstGeom>
          <a:solidFill>
            <a:srgbClr val="FFFFFF"/>
          </a:solidFill>
          <a:ln w="19050" cap="flat" cmpd="sng" algn="ctr">
            <a:solidFill>
              <a:srgbClr val="004A8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Kustomization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#2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ABBBCE-22A5-E820-FB9E-A63C0E1E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1291" y="5132324"/>
            <a:ext cx="1339474" cy="1311373"/>
          </a:xfrm>
          <a:prstGeom prst="rect">
            <a:avLst/>
          </a:prstGeom>
        </p:spPr>
      </p:pic>
      <p:sp>
        <p:nvSpPr>
          <p:cNvPr id="4" name="!!templates">
            <a:extLst>
              <a:ext uri="{FF2B5EF4-FFF2-40B4-BE49-F238E27FC236}">
                <a16:creationId xmlns:a16="http://schemas.microsoft.com/office/drawing/2014/main" id="{A22D5D86-1CE7-16B8-8809-A5BE67A91CFE}"/>
              </a:ext>
            </a:extLst>
          </p:cNvPr>
          <p:cNvSpPr/>
          <p:nvPr/>
        </p:nvSpPr>
        <p:spPr>
          <a:xfrm>
            <a:off x="3751303" y="5318583"/>
            <a:ext cx="1625329" cy="1005474"/>
          </a:xfrm>
          <a:prstGeom prst="roundRect">
            <a:avLst/>
          </a:prstGeom>
          <a:solidFill>
            <a:srgbClr val="FFFF00">
              <a:alpha val="30000"/>
            </a:srgbClr>
          </a:solidFill>
          <a:ln w="28575"/>
          <a:effectLst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C8C9F5-2A78-B67C-A447-09B6FC065FF6}"/>
              </a:ext>
            </a:extLst>
          </p:cNvPr>
          <p:cNvSpPr txBox="1"/>
          <p:nvPr/>
        </p:nvSpPr>
        <p:spPr>
          <a:xfrm>
            <a:off x="3852453" y="5381758"/>
            <a:ext cx="1423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noProof="0" dirty="0">
                <a:latin typeface="Consolas" panose="020B0609020204030204" pitchFamily="49" charset="0"/>
              </a:rPr>
              <a:t>templates/</a:t>
            </a:r>
            <a:br>
              <a:rPr lang="en-GB" sz="1100" b="1" noProof="0" dirty="0">
                <a:latin typeface="Consolas" panose="020B0609020204030204" pitchFamily="49" charset="0"/>
              </a:rPr>
            </a:br>
            <a:r>
              <a:rPr lang="en-GB" sz="1100" b="1" noProof="0" dirty="0">
                <a:latin typeface="Consolas" panose="020B0609020204030204" pitchFamily="49" charset="0"/>
              </a:rPr>
              <a:t>(in </a:t>
            </a:r>
            <a:r>
              <a:rPr lang="en-GB" sz="1100" b="1" noProof="0" dirty="0" err="1">
                <a:latin typeface="Consolas" panose="020B0609020204030204" pitchFamily="49" charset="0"/>
              </a:rPr>
              <a:t>sw-catalogs</a:t>
            </a:r>
            <a:r>
              <a:rPr lang="en-GB" sz="1100" b="1" noProof="0" dirty="0">
                <a:latin typeface="Consolas" panose="020B0609020204030204" pitchFamily="49" charset="0"/>
              </a:rPr>
              <a:t>)</a:t>
            </a:r>
            <a:endParaRPr lang="en-GB" sz="1100" b="1" noProof="0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215C99E7-558D-1C7E-E39C-D2D88B19FC0F}"/>
              </a:ext>
            </a:extLst>
          </p:cNvPr>
          <p:cNvSpPr/>
          <p:nvPr/>
        </p:nvSpPr>
        <p:spPr>
          <a:xfrm>
            <a:off x="3932703" y="5802646"/>
            <a:ext cx="1297513" cy="204475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 err="1">
                <a:solidFill>
                  <a:sysClr val="windowText" lastClr="000000"/>
                </a:solidFill>
              </a:rPr>
              <a:t>Kustomization</a:t>
            </a:r>
            <a:r>
              <a:rPr lang="en-GB" sz="1100" noProof="0" dirty="0">
                <a:solidFill>
                  <a:sysClr val="windowText" lastClr="000000"/>
                </a:solidFill>
              </a:rPr>
              <a:t> #1</a:t>
            </a:r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9854FC84-605D-2DFE-0C6A-671794E2C3DF}"/>
              </a:ext>
            </a:extLst>
          </p:cNvPr>
          <p:cNvSpPr/>
          <p:nvPr/>
        </p:nvSpPr>
        <p:spPr>
          <a:xfrm>
            <a:off x="3932703" y="6072200"/>
            <a:ext cx="1297513" cy="204475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 err="1">
                <a:solidFill>
                  <a:sysClr val="windowText" lastClr="000000"/>
                </a:solidFill>
              </a:rPr>
              <a:t>Kustomization</a:t>
            </a:r>
            <a:r>
              <a:rPr lang="en-GB" sz="1100" noProof="0" dirty="0">
                <a:solidFill>
                  <a:sysClr val="windowText" lastClr="000000"/>
                </a:solidFill>
              </a:rPr>
              <a:t> #2</a:t>
            </a:r>
          </a:p>
        </p:txBody>
      </p:sp>
    </p:spTree>
    <p:extLst>
      <p:ext uri="{BB962C8B-B14F-4D97-AF65-F5344CB8AC3E}">
        <p14:creationId xmlns:p14="http://schemas.microsoft.com/office/powerpoint/2010/main" val="49138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1485A-0A3C-E14D-FCB7-66241ACC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088CD3C-D22B-E16F-ED9F-31F81AA1FB2C}"/>
              </a:ext>
            </a:extLst>
          </p:cNvPr>
          <p:cNvSpPr/>
          <p:nvPr/>
        </p:nvSpPr>
        <p:spPr>
          <a:xfrm>
            <a:off x="1406105" y="2191108"/>
            <a:ext cx="2759091" cy="4166559"/>
          </a:xfrm>
          <a:prstGeom prst="roundRect">
            <a:avLst>
              <a:gd name="adj" fmla="val 9778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106E-01AC-71E7-85E5-121966A4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GB" sz="3200" b="1" noProof="0" dirty="0"/>
              <a:t>OKA</a:t>
            </a:r>
            <a:r>
              <a:rPr lang="en-GB" sz="3200" noProof="0" dirty="0"/>
              <a:t> </a:t>
            </a:r>
            <a:r>
              <a:rPr lang="en-GB" sz="3200" dirty="0"/>
              <a:t>(OSM Kubernetes Application)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9C35B-1C47-F09E-772F-FA451B31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E8B8FF11-F18D-D4C7-20B0-F6BC3C47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64385"/>
            <a:ext cx="6728605" cy="9267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complex OKA consists of multiple components,</a:t>
            </a:r>
            <a:br>
              <a:rPr lang="en-US" dirty="0"/>
            </a:br>
            <a:r>
              <a:rPr lang="en-US" dirty="0"/>
              <a:t>each with its manifests and templates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BCF5B8-6B67-3FD1-A517-39B47AD7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97" y="2368816"/>
            <a:ext cx="1811603" cy="11670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A60C36-845B-EE56-3532-5CCCF2EF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97" y="3712070"/>
            <a:ext cx="1811603" cy="11670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E6BE2C-F873-EE63-6FEB-F4F4CFFF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97" y="5055324"/>
            <a:ext cx="1811603" cy="116701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8B35B4C-6AA3-8438-F55F-768DC2AFECC6}"/>
              </a:ext>
            </a:extLst>
          </p:cNvPr>
          <p:cNvSpPr txBox="1"/>
          <p:nvPr/>
        </p:nvSpPr>
        <p:spPr>
          <a:xfrm>
            <a:off x="7667636" y="1145800"/>
            <a:ext cx="34676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onsolas" panose="020B0609020204030204" pitchFamily="49" charset="0"/>
              </a:rPr>
              <a:t>observability-tools/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├── </a:t>
            </a:r>
            <a:r>
              <a:rPr lang="en-US" sz="1000" dirty="0" err="1">
                <a:latin typeface="Consolas" panose="020B0609020204030204" pitchFamily="49" charset="0"/>
              </a:rPr>
              <a:t>elasticsearch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├── manifests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│   ├── </a:t>
            </a:r>
            <a:r>
              <a:rPr lang="en-US" sz="1000" dirty="0" err="1">
                <a:latin typeface="Consolas" panose="020B0609020204030204" pitchFamily="49" charset="0"/>
              </a:rPr>
              <a:t>hr-client.yaml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├── </a:t>
            </a:r>
            <a:r>
              <a:rPr lang="en-US" sz="1000" dirty="0" err="1">
                <a:latin typeface="Consolas" panose="020B0609020204030204" pitchFamily="49" charset="0"/>
              </a:rPr>
              <a:t>hr-data.yaml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└── </a:t>
            </a:r>
            <a:r>
              <a:rPr lang="en-US" sz="1000" dirty="0" err="1">
                <a:latin typeface="Consolas" panose="020B0609020204030204" pitchFamily="49" charset="0"/>
              </a:rPr>
              <a:t>hr-master.yaml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└──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    └── </a:t>
            </a:r>
            <a:r>
              <a:rPr lang="en-US" sz="1000" dirty="0" err="1">
                <a:latin typeface="Consolas" panose="020B0609020204030204" pitchFamily="49" charset="0"/>
              </a:rPr>
              <a:t>kustomization.yaml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├── </a:t>
            </a:r>
            <a:r>
              <a:rPr lang="en-US" sz="1000" dirty="0" err="1">
                <a:latin typeface="Consolas" panose="020B0609020204030204" pitchFamily="49" charset="0"/>
              </a:rPr>
              <a:t>opensearch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├── manifests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│   ├── </a:t>
            </a:r>
            <a:r>
              <a:rPr lang="en-US" sz="1000" dirty="0" err="1">
                <a:latin typeface="Consolas" panose="020B0609020204030204" pitchFamily="49" charset="0"/>
              </a:rPr>
              <a:t>hr-dashboard.yaml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├── </a:t>
            </a:r>
            <a:r>
              <a:rPr lang="en-US" sz="1000" dirty="0" err="1">
                <a:latin typeface="Consolas" panose="020B0609020204030204" pitchFamily="49" charset="0"/>
              </a:rPr>
              <a:t>hr-fluentd.yaml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└── </a:t>
            </a:r>
            <a:r>
              <a:rPr lang="en-US" sz="1000" dirty="0" err="1">
                <a:latin typeface="Consolas" panose="020B0609020204030204" pitchFamily="49" charset="0"/>
              </a:rPr>
              <a:t>hr-jaeger.yaml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└──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    └── </a:t>
            </a:r>
            <a:r>
              <a:rPr lang="en-US" sz="1000" dirty="0" err="1">
                <a:latin typeface="Consolas" panose="020B0609020204030204" pitchFamily="49" charset="0"/>
              </a:rPr>
              <a:t>kustomization.yaml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├── </a:t>
            </a:r>
            <a:r>
              <a:rPr lang="en-US" sz="1000" dirty="0" err="1">
                <a:latin typeface="Consolas" panose="020B0609020204030204" pitchFamily="49" charset="0"/>
              </a:rPr>
              <a:t>prometheus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├── manifests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│   ├── </a:t>
            </a:r>
            <a:r>
              <a:rPr lang="en-US" sz="1000" dirty="0" err="1">
                <a:latin typeface="Consolas" panose="020B0609020204030204" pitchFamily="49" charset="0"/>
              </a:rPr>
              <a:t>preprovisioner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│   └── </a:t>
            </a:r>
            <a:r>
              <a:rPr lang="en-US" sz="1000" dirty="0" err="1">
                <a:latin typeface="Consolas" panose="020B0609020204030204" pitchFamily="49" charset="0"/>
              </a:rPr>
              <a:t>hr-preprovisioner.yaml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└── </a:t>
            </a:r>
            <a:r>
              <a:rPr lang="en-US" sz="1000" dirty="0" err="1">
                <a:latin typeface="Consolas" panose="020B0609020204030204" pitchFamily="49" charset="0"/>
              </a:rPr>
              <a:t>prometheus-grafana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    ├── </a:t>
            </a:r>
            <a:r>
              <a:rPr lang="en-US" sz="1000" dirty="0" err="1">
                <a:latin typeface="Consolas" panose="020B0609020204030204" pitchFamily="49" charset="0"/>
              </a:rPr>
              <a:t>hr-grafana.yaml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│       └── </a:t>
            </a:r>
            <a:r>
              <a:rPr lang="en-US" sz="1000" dirty="0" err="1">
                <a:latin typeface="Consolas" panose="020B0609020204030204" pitchFamily="49" charset="0"/>
              </a:rPr>
              <a:t>hr-prometheus.yaml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└──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    ├── </a:t>
            </a:r>
            <a:r>
              <a:rPr lang="en-US" sz="1000" dirty="0" err="1">
                <a:latin typeface="Consolas" panose="020B0609020204030204" pitchFamily="49" charset="0"/>
              </a:rPr>
              <a:t>ks-preprovisioner.yaml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    └── </a:t>
            </a:r>
            <a:r>
              <a:rPr lang="en-US" sz="1000" dirty="0" err="1">
                <a:latin typeface="Consolas" panose="020B0609020204030204" pitchFamily="49" charset="0"/>
              </a:rPr>
              <a:t>ks-prometheus-grafana.yaml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├── sftp-server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├── manifests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│   └── </a:t>
            </a:r>
            <a:r>
              <a:rPr lang="en-US" sz="1000" dirty="0" err="1">
                <a:latin typeface="Consolas" panose="020B0609020204030204" pitchFamily="49" charset="0"/>
              </a:rPr>
              <a:t>helmrelease.yaml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   └──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       └── </a:t>
            </a:r>
            <a:r>
              <a:rPr lang="en-US" sz="1000" dirty="0" err="1">
                <a:latin typeface="Consolas" panose="020B0609020204030204" pitchFamily="49" charset="0"/>
              </a:rPr>
              <a:t>ks</a:t>
            </a:r>
            <a:r>
              <a:rPr lang="en-US" sz="1000" dirty="0">
                <a:latin typeface="Consolas" panose="020B0609020204030204" pitchFamily="49" charset="0"/>
              </a:rPr>
              <a:t>-sftp-</a:t>
            </a:r>
            <a:r>
              <a:rPr lang="en-US" sz="1000" dirty="0" err="1">
                <a:latin typeface="Consolas" panose="020B0609020204030204" pitchFamily="49" charset="0"/>
              </a:rPr>
              <a:t>server.yaml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├── </a:t>
            </a:r>
            <a:r>
              <a:rPr lang="en-US" sz="1000" dirty="0" err="1">
                <a:latin typeface="Consolas" panose="020B0609020204030204" pitchFamily="49" charset="0"/>
              </a:rPr>
              <a:t>snmp</a:t>
            </a:r>
            <a:r>
              <a:rPr lang="en-US" sz="1000" dirty="0">
                <a:latin typeface="Consolas" panose="020B0609020204030204" pitchFamily="49" charset="0"/>
              </a:rPr>
              <a:t>-notifier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   ├── manifests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   │   └── </a:t>
            </a:r>
            <a:r>
              <a:rPr lang="en-US" sz="1000" dirty="0" err="1">
                <a:latin typeface="Consolas" panose="020B0609020204030204" pitchFamily="49" charset="0"/>
              </a:rPr>
              <a:t>helmrelease.yaml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latin typeface="Consolas" panose="020B0609020204030204" pitchFamily="49" charset="0"/>
              </a:rPr>
              <a:t>│   └──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│       └── </a:t>
            </a:r>
            <a:r>
              <a:rPr lang="en-US" sz="1000" dirty="0" err="1">
                <a:latin typeface="Consolas" panose="020B0609020204030204" pitchFamily="49" charset="0"/>
              </a:rPr>
              <a:t>ks-snmp-notifier.yaml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highlight>
                  <a:srgbClr val="FFFF00"/>
                </a:highlight>
                <a:latin typeface="Consolas" panose="020B0609020204030204" pitchFamily="49" charset="0"/>
              </a:rPr>
              <a:t>└── </a:t>
            </a:r>
            <a:r>
              <a:rPr lang="en-US" sz="1000" dirty="0" err="1">
                <a:highlight>
                  <a:srgbClr val="FFFF00"/>
                </a:highlight>
                <a:latin typeface="Consolas" panose="020B0609020204030204" pitchFamily="49" charset="0"/>
              </a:rPr>
              <a:t>model.yaml</a:t>
            </a:r>
            <a:endParaRPr lang="en-US" sz="1000" dirty="0"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214FF-99A9-8D50-CC51-8AD63995F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8B39BA0-2ABB-E025-2D59-E87CE06EB6F3}"/>
              </a:ext>
            </a:extLst>
          </p:cNvPr>
          <p:cNvSpPr/>
          <p:nvPr/>
        </p:nvSpPr>
        <p:spPr>
          <a:xfrm>
            <a:off x="971909" y="1727979"/>
            <a:ext cx="10248181" cy="4441648"/>
          </a:xfrm>
          <a:prstGeom prst="roundRect">
            <a:avLst>
              <a:gd name="adj" fmla="val 9778"/>
            </a:avLst>
          </a:prstGeom>
          <a:solidFill>
            <a:schemeClr val="tx1">
              <a:lumMod val="10000"/>
              <a:lumOff val="9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E8E9F58-9D48-B698-C252-F2E16B5A6D7C}"/>
              </a:ext>
            </a:extLst>
          </p:cNvPr>
          <p:cNvSpPr/>
          <p:nvPr/>
        </p:nvSpPr>
        <p:spPr>
          <a:xfrm>
            <a:off x="1403229" y="1863304"/>
            <a:ext cx="2759091" cy="4166559"/>
          </a:xfrm>
          <a:prstGeom prst="roundRect">
            <a:avLst>
              <a:gd name="adj" fmla="val 9778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D122-C380-263B-31B1-CFA9500B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GB" sz="3200" b="1" noProof="0" dirty="0"/>
              <a:t>OKA</a:t>
            </a:r>
            <a:r>
              <a:rPr lang="en-GB" sz="3200" noProof="0" dirty="0"/>
              <a:t> </a:t>
            </a:r>
            <a:r>
              <a:rPr lang="en-GB" sz="3200" dirty="0"/>
              <a:t>(OSM Kubernetes Application)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3AA6B-A44A-9011-C6F6-1E293E90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9F32C66-D7C3-1DAE-BC0A-003DF0F5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64385"/>
            <a:ext cx="11352363" cy="926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addition, an application could require different synchronization layers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9228DA-DD6F-2B71-50FD-199D0267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1" y="2041012"/>
            <a:ext cx="1811603" cy="11670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C2BC44-E6F1-ACD2-5A17-9F88E38A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1" y="3384266"/>
            <a:ext cx="1811603" cy="11670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DEDDB6-7D59-05FD-ACED-5589899C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1" y="4727520"/>
            <a:ext cx="1811603" cy="116701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6AE70BE-4E52-8F4E-D2C2-B88F338E0593}"/>
              </a:ext>
            </a:extLst>
          </p:cNvPr>
          <p:cNvSpPr/>
          <p:nvPr/>
        </p:nvSpPr>
        <p:spPr>
          <a:xfrm>
            <a:off x="4677635" y="1863304"/>
            <a:ext cx="2759091" cy="4166559"/>
          </a:xfrm>
          <a:prstGeom prst="roundRect">
            <a:avLst>
              <a:gd name="adj" fmla="val 9778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C965C8-4432-B0B9-7064-24077254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27" y="2041012"/>
            <a:ext cx="1811603" cy="11670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EDDEBA-B1A2-365A-BA72-81FCB665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27" y="3384266"/>
            <a:ext cx="1811603" cy="11670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533E0F0-163A-889D-39DC-3026C0AE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27" y="4727520"/>
            <a:ext cx="1811603" cy="1167018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C6FDA75-17A4-8071-FBA8-FFC65715DF1B}"/>
              </a:ext>
            </a:extLst>
          </p:cNvPr>
          <p:cNvSpPr/>
          <p:nvPr/>
        </p:nvSpPr>
        <p:spPr>
          <a:xfrm>
            <a:off x="8023928" y="1863304"/>
            <a:ext cx="2759091" cy="4166559"/>
          </a:xfrm>
          <a:prstGeom prst="roundRect">
            <a:avLst>
              <a:gd name="adj" fmla="val 9778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B7868F3-5DBD-060E-C0B8-53F5A508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20" y="2041012"/>
            <a:ext cx="1811603" cy="11670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561A04-9F15-8A02-65F9-421D21B0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20" y="3384266"/>
            <a:ext cx="1811603" cy="116701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E2B8BFD-DB10-019F-4312-886BBC69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20" y="4727520"/>
            <a:ext cx="1811603" cy="11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F0B1F-73D5-F1FE-9725-1F8B0E856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955F-47F2-A0EC-7D87-CC64F0AE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6736CD-7E7F-1551-C305-25F2D9FC98B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noProof="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1507AAA-32A6-0575-67E4-BADAD82A0770}"/>
              </a:ext>
            </a:extLst>
          </p:cNvPr>
          <p:cNvGrpSpPr/>
          <p:nvPr/>
        </p:nvGrpSpPr>
        <p:grpSpPr>
          <a:xfrm>
            <a:off x="457197" y="1258408"/>
            <a:ext cx="11553828" cy="5173848"/>
            <a:chOff x="457197" y="1258408"/>
            <a:chExt cx="11553828" cy="517384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5883BD7-2D26-A8EE-A464-9B78467B3E68}"/>
                </a:ext>
              </a:extLst>
            </p:cNvPr>
            <p:cNvSpPr/>
            <p:nvPr/>
          </p:nvSpPr>
          <p:spPr>
            <a:xfrm>
              <a:off x="457197" y="1628775"/>
              <a:ext cx="4724404" cy="4803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5C05BC0-7ED7-2EEF-491C-E66DC81AE789}"/>
                </a:ext>
              </a:extLst>
            </p:cNvPr>
            <p:cNvSpPr txBox="1"/>
            <p:nvPr/>
          </p:nvSpPr>
          <p:spPr>
            <a:xfrm>
              <a:off x="482396" y="125944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 Blueprint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EA101DE-20B9-F44B-3708-CA3B39FDAFB1}"/>
                </a:ext>
              </a:extLst>
            </p:cNvPr>
            <p:cNvSpPr/>
            <p:nvPr/>
          </p:nvSpPr>
          <p:spPr>
            <a:xfrm>
              <a:off x="592794" y="1916483"/>
              <a:ext cx="4350681" cy="12341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0C2E6A9-C5AC-22F3-260A-348EEE06A1E7}"/>
                </a:ext>
              </a:extLst>
            </p:cNvPr>
            <p:cNvSpPr/>
            <p:nvPr/>
          </p:nvSpPr>
          <p:spPr>
            <a:xfrm>
              <a:off x="592793" y="3274457"/>
              <a:ext cx="4350681" cy="12341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DFD1748-ABE2-DF3A-9E2E-4C7F4027187F}"/>
                </a:ext>
              </a:extLst>
            </p:cNvPr>
            <p:cNvSpPr/>
            <p:nvPr/>
          </p:nvSpPr>
          <p:spPr>
            <a:xfrm>
              <a:off x="592793" y="5036582"/>
              <a:ext cx="4350681" cy="12341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CAFD2E-576F-F55D-9EBD-29CCDC67D312}"/>
                </a:ext>
              </a:extLst>
            </p:cNvPr>
            <p:cNvSpPr txBox="1"/>
            <p:nvPr/>
          </p:nvSpPr>
          <p:spPr>
            <a:xfrm>
              <a:off x="606221" y="192980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KSU #1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650EBDB-0ACE-BB8F-D6CA-60A180D963F8}"/>
                </a:ext>
              </a:extLst>
            </p:cNvPr>
            <p:cNvSpPr txBox="1"/>
            <p:nvPr/>
          </p:nvSpPr>
          <p:spPr>
            <a:xfrm>
              <a:off x="606221" y="329546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KSU #2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8695462-3DE3-AD50-6264-A399AE368F29}"/>
                </a:ext>
              </a:extLst>
            </p:cNvPr>
            <p:cNvSpPr txBox="1"/>
            <p:nvPr/>
          </p:nvSpPr>
          <p:spPr>
            <a:xfrm>
              <a:off x="606221" y="502384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KSU #N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C30498-3DCF-D99E-B8E1-07D9E962A073}"/>
                </a:ext>
              </a:extLst>
            </p:cNvPr>
            <p:cNvSpPr txBox="1"/>
            <p:nvPr/>
          </p:nvSpPr>
          <p:spPr>
            <a:xfrm>
              <a:off x="1853733" y="4541252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. . .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ABD2095-E6B5-EC9A-E77A-458CF43EB226}"/>
                </a:ext>
              </a:extLst>
            </p:cNvPr>
            <p:cNvSpPr/>
            <p:nvPr/>
          </p:nvSpPr>
          <p:spPr>
            <a:xfrm>
              <a:off x="6493268" y="1258408"/>
              <a:ext cx="5517757" cy="50881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68A74A4-6B30-2DF8-7B1D-E0A824369303}"/>
                </a:ext>
              </a:extLst>
            </p:cNvPr>
            <p:cNvGrpSpPr/>
            <p:nvPr/>
          </p:nvGrpSpPr>
          <p:grpSpPr>
            <a:xfrm>
              <a:off x="6638926" y="1426956"/>
              <a:ext cx="5200650" cy="2914301"/>
              <a:chOff x="6096000" y="1519792"/>
              <a:chExt cx="3762375" cy="1520899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C7689680-1368-716D-3A92-24FBAFAB78CD}"/>
                  </a:ext>
                </a:extLst>
              </p:cNvPr>
              <p:cNvSpPr/>
              <p:nvPr/>
            </p:nvSpPr>
            <p:spPr>
              <a:xfrm>
                <a:off x="6096000" y="1519792"/>
                <a:ext cx="3762375" cy="1520899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58D315B-9009-5A1C-7E57-905BE46D44E1}"/>
                  </a:ext>
                </a:extLst>
              </p:cNvPr>
              <p:cNvSpPr txBox="1"/>
              <p:nvPr/>
            </p:nvSpPr>
            <p:spPr>
              <a:xfrm>
                <a:off x="6096000" y="1552947"/>
                <a:ext cx="1828800" cy="1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Pattern #1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9E6F17D9-DF17-BC07-615A-07C7AE34F00B}"/>
                </a:ext>
              </a:extLst>
            </p:cNvPr>
            <p:cNvGrpSpPr/>
            <p:nvPr/>
          </p:nvGrpSpPr>
          <p:grpSpPr>
            <a:xfrm>
              <a:off x="6638926" y="5207578"/>
              <a:ext cx="5200650" cy="1033089"/>
              <a:chOff x="6096000" y="1519792"/>
              <a:chExt cx="3762375" cy="1442483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5448A405-867C-0F37-0B2D-7E141FCC7366}"/>
                  </a:ext>
                </a:extLst>
              </p:cNvPr>
              <p:cNvSpPr/>
              <p:nvPr/>
            </p:nvSpPr>
            <p:spPr>
              <a:xfrm>
                <a:off x="6096000" y="1519792"/>
                <a:ext cx="3762375" cy="1442483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E92D260-E1FD-2F8D-B7CA-31F7B5E4541B}"/>
                  </a:ext>
                </a:extLst>
              </p:cNvPr>
              <p:cNvSpPr txBox="1"/>
              <p:nvPr/>
            </p:nvSpPr>
            <p:spPr>
              <a:xfrm>
                <a:off x="6096000" y="1552947"/>
                <a:ext cx="1828800" cy="51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Pattern #N</a:t>
                </a: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A721A67-F58B-B61D-73B5-03B7B3C692DF}"/>
                </a:ext>
              </a:extLst>
            </p:cNvPr>
            <p:cNvSpPr txBox="1"/>
            <p:nvPr/>
          </p:nvSpPr>
          <p:spPr>
            <a:xfrm>
              <a:off x="7647183" y="4616777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. . .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DA304C0-FD0E-B3E6-40D3-6C76EAFCE977}"/>
                </a:ext>
              </a:extLst>
            </p:cNvPr>
            <p:cNvSpPr/>
            <p:nvPr/>
          </p:nvSpPr>
          <p:spPr>
            <a:xfrm>
              <a:off x="6762749" y="1880123"/>
              <a:ext cx="4917543" cy="6388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1DD7686-00F4-9A99-099A-E4D9984BC042}"/>
                </a:ext>
              </a:extLst>
            </p:cNvPr>
            <p:cNvSpPr txBox="1"/>
            <p:nvPr/>
          </p:nvSpPr>
          <p:spPr>
            <a:xfrm>
              <a:off x="6753225" y="188012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Brick #1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99F9697-88A8-0BBF-3B28-6B493B8976BF}"/>
                </a:ext>
              </a:extLst>
            </p:cNvPr>
            <p:cNvSpPr/>
            <p:nvPr/>
          </p:nvSpPr>
          <p:spPr>
            <a:xfrm>
              <a:off x="6762749" y="2626310"/>
              <a:ext cx="4917543" cy="6388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A39A939-D075-60A7-B67A-4FAFAB34861E}"/>
                </a:ext>
              </a:extLst>
            </p:cNvPr>
            <p:cNvSpPr txBox="1"/>
            <p:nvPr/>
          </p:nvSpPr>
          <p:spPr>
            <a:xfrm>
              <a:off x="6753225" y="262631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Brick #2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A172F6AC-C94A-F813-2503-72F4331CDFC7}"/>
                </a:ext>
              </a:extLst>
            </p:cNvPr>
            <p:cNvSpPr/>
            <p:nvPr/>
          </p:nvSpPr>
          <p:spPr>
            <a:xfrm>
              <a:off x="6753224" y="3578026"/>
              <a:ext cx="4917543" cy="6388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E45A9F7-C048-A3E5-DC88-35238D991232}"/>
                </a:ext>
              </a:extLst>
            </p:cNvPr>
            <p:cNvSpPr txBox="1"/>
            <p:nvPr/>
          </p:nvSpPr>
          <p:spPr>
            <a:xfrm>
              <a:off x="6743700" y="3578026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Brick #N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26B479C-0DAE-3CA7-2587-F5F97F5FB6D8}"/>
                </a:ext>
              </a:extLst>
            </p:cNvPr>
            <p:cNvSpPr txBox="1"/>
            <p:nvPr/>
          </p:nvSpPr>
          <p:spPr>
            <a:xfrm>
              <a:off x="7605712" y="3177916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. . .</a:t>
              </a: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87621F46-80D6-7C63-D3D5-44A61092C4C7}"/>
                </a:ext>
              </a:extLst>
            </p:cNvPr>
            <p:cNvSpPr/>
            <p:nvPr/>
          </p:nvSpPr>
          <p:spPr>
            <a:xfrm>
              <a:off x="8896350" y="2060773"/>
              <a:ext cx="1496022" cy="4124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Type: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/>
                  <a:sym typeface="Arial"/>
                </a:rPr>
                <a:t>Basic</a:t>
              </a: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518B7E80-6449-ECDE-6814-8000B726B65D}"/>
                </a:ext>
              </a:extLst>
            </p:cNvPr>
            <p:cNvSpPr/>
            <p:nvPr/>
          </p:nvSpPr>
          <p:spPr>
            <a:xfrm>
              <a:off x="8896350" y="2787587"/>
              <a:ext cx="1496022" cy="4124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Type: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</a:b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/>
                  <a:sym typeface="Arial"/>
                </a:rPr>
                <a:t>HelmRelease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/>
                  <a:sym typeface="Arial"/>
                </a:rPr>
                <a:t> Set</a:t>
              </a:r>
            </a:p>
          </p:txBody>
        </p:sp>
        <p:sp>
          <p:nvSpPr>
            <p:cNvPr id="35" name="Diagrama de flujo: documento 34">
              <a:extLst>
                <a:ext uri="{FF2B5EF4-FFF2-40B4-BE49-F238E27FC236}">
                  <a16:creationId xmlns:a16="http://schemas.microsoft.com/office/drawing/2014/main" id="{93F886B0-8BC0-4545-573B-1D229D8D37C8}"/>
                </a:ext>
              </a:extLst>
            </p:cNvPr>
            <p:cNvSpPr/>
            <p:nvPr/>
          </p:nvSpPr>
          <p:spPr>
            <a:xfrm>
              <a:off x="10496549" y="2887618"/>
              <a:ext cx="1062635" cy="301114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Values per HR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0EDCF4F9-FEED-0473-495C-8B1966EEE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3474" y="1258408"/>
              <a:ext cx="1549794" cy="658075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A2F75647-A5FE-2FA7-422E-75BD5ECD03DF}"/>
                </a:ext>
              </a:extLst>
            </p:cNvPr>
            <p:cNvCxnSpPr>
              <a:cxnSpLocks/>
            </p:cNvCxnSpPr>
            <p:nvPr/>
          </p:nvCxnSpPr>
          <p:spPr>
            <a:xfrm>
              <a:off x="4943474" y="3150632"/>
              <a:ext cx="1549794" cy="3195899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AE8298B-356C-F18F-B58F-1E270070BCB0}"/>
                </a:ext>
              </a:extLst>
            </p:cNvPr>
            <p:cNvSpPr/>
            <p:nvPr/>
          </p:nvSpPr>
          <p:spPr>
            <a:xfrm>
              <a:off x="10594548" y="1927444"/>
              <a:ext cx="1001468" cy="5433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Optional component: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/>
                  <a:sym typeface="Arial"/>
                </a:rPr>
                <a:t>Ingress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0BCB484D-12A3-F97D-A630-3749D82B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GB" sz="3200" b="1" noProof="0" dirty="0"/>
              <a:t>OKA</a:t>
            </a:r>
            <a:r>
              <a:rPr lang="en-GB" sz="3200" noProof="0" dirty="0"/>
              <a:t> </a:t>
            </a:r>
            <a:r>
              <a:rPr lang="en-GB" sz="3200" dirty="0"/>
              <a:t>(OSM Kubernetes Application)</a:t>
            </a: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103647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8DE3-ECFC-36A5-80D4-42C3615F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E6CC-C676-BA83-30FD-AB572D72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US" sz="3200" dirty="0"/>
              <a:t>Concepts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3185-E5CD-5768-B14F-66CD9DC4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2642BA83-DDB7-4A99-7AA3-E209AE64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214341" cy="5093283"/>
          </a:xfrm>
        </p:spPr>
        <p:txBody>
          <a:bodyPr/>
          <a:lstStyle/>
          <a:p>
            <a:r>
              <a:rPr lang="en-US" dirty="0"/>
              <a:t>Brick: smallest deployable function</a:t>
            </a:r>
          </a:p>
          <a:p>
            <a:pPr lvl="1"/>
            <a:r>
              <a:rPr lang="en-US" dirty="0"/>
              <a:t>A group of Kubernetes resources packaged as a deployable unit, typically managed by a Flux </a:t>
            </a:r>
            <a:r>
              <a:rPr lang="en-US" dirty="0" err="1"/>
              <a:t>Kustomization</a:t>
            </a:r>
            <a:endParaRPr lang="en-US" dirty="0"/>
          </a:p>
          <a:p>
            <a:pPr lvl="1"/>
            <a:r>
              <a:rPr lang="en-US" dirty="0"/>
              <a:t>All manifests within the same brick are synchronized together.</a:t>
            </a:r>
          </a:p>
          <a:p>
            <a:r>
              <a:rPr lang="en-US" dirty="0"/>
              <a:t>Pattern: generic blueprint of a component</a:t>
            </a:r>
          </a:p>
          <a:p>
            <a:pPr lvl="1"/>
            <a:r>
              <a:rPr lang="en-US" dirty="0"/>
              <a:t>It lives in the </a:t>
            </a:r>
            <a:r>
              <a:rPr lang="en-US" dirty="0" err="1"/>
              <a:t>sw</a:t>
            </a:r>
            <a:r>
              <a:rPr lang="en-US" dirty="0"/>
              <a:t>-catalog repo (it actually refers to a templates folder).</a:t>
            </a:r>
          </a:p>
          <a:p>
            <a:pPr lvl="1"/>
            <a:r>
              <a:rPr lang="en-US" dirty="0"/>
              <a:t>It is the reusable recipe</a:t>
            </a:r>
          </a:p>
          <a:p>
            <a:r>
              <a:rPr lang="en-US" dirty="0"/>
              <a:t>KSU: “Kubernetes SW Unit”</a:t>
            </a:r>
          </a:p>
          <a:p>
            <a:pPr lvl="1"/>
            <a:r>
              <a:rPr lang="en-US" dirty="0"/>
              <a:t>It is the deployment instance of a component in a specific environment.</a:t>
            </a:r>
          </a:p>
          <a:p>
            <a:pPr lvl="1"/>
            <a:r>
              <a:rPr lang="en-US" dirty="0"/>
              <a:t>In the end, it translates to a folder in the fleet repo.</a:t>
            </a:r>
          </a:p>
          <a:p>
            <a:pPr lvl="2"/>
            <a:r>
              <a:rPr lang="en-US" dirty="0"/>
              <a:t>fleet/&lt;project&gt;/&lt;profile&gt;/&lt;</a:t>
            </a:r>
            <a:r>
              <a:rPr lang="en-US" dirty="0" err="1"/>
              <a:t>ksu_folder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7303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26DC-C7F3-BA64-0281-52A84552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6080-18DF-4692-2615-52569E4C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n-US" sz="3200" dirty="0"/>
              <a:t>Application artifacts in OSM</a:t>
            </a:r>
            <a:br>
              <a:rPr lang="en-US" sz="3200" dirty="0"/>
            </a:br>
            <a:r>
              <a:rPr lang="en-US" sz="3200" dirty="0"/>
              <a:t>Concepts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9D8FA-8BE4-A43A-19BA-3F7FCDDF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11321298-9E0E-F287-3B75-DBD29C6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214341" cy="5093283"/>
          </a:xfrm>
        </p:spPr>
        <p:txBody>
          <a:bodyPr>
            <a:normAutofit/>
          </a:bodyPr>
          <a:lstStyle/>
          <a:p>
            <a:r>
              <a:rPr lang="en-US" dirty="0"/>
              <a:t>File </a:t>
            </a:r>
            <a:r>
              <a:rPr lang="en-US" i="1" dirty="0" err="1"/>
              <a:t>model.yaml</a:t>
            </a:r>
            <a:r>
              <a:rPr lang="en-US" dirty="0"/>
              <a:t> includes:</a:t>
            </a:r>
          </a:p>
          <a:p>
            <a:pPr lvl="1"/>
            <a:r>
              <a:rPr lang="en-US" dirty="0"/>
              <a:t>Structure of KSU, patterns and bricks</a:t>
            </a:r>
          </a:p>
          <a:p>
            <a:pPr lvl="1"/>
            <a:r>
              <a:rPr lang="en-US" dirty="0"/>
              <a:t>Dependencies between bricks related to synchronization order</a:t>
            </a:r>
          </a:p>
          <a:p>
            <a:pPr lvl="2"/>
            <a:r>
              <a:rPr lang="en-US" dirty="0"/>
              <a:t>Different bricks may synchronize concurrently or sequentially, depending on defined dependencies (e.g., a brick introducing new CRDs must synchronize before bricks that define resources based on those CRDs).</a:t>
            </a:r>
          </a:p>
          <a:p>
            <a:pPr lvl="1"/>
            <a:r>
              <a:rPr lang="en-US" dirty="0"/>
              <a:t>Each brick may define its own health and readiness conditions, that are validated by OSM to determine global application health.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Example of file </a:t>
            </a:r>
            <a:r>
              <a:rPr lang="en-US" i="1" dirty="0" err="1">
                <a:hlinkClick r:id="rId2"/>
              </a:rPr>
              <a:t>model.yaml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8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0BAF-8F1E-3682-D464-D3AB0246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174B-1676-EF10-3435-CB7D9C60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60569"/>
            <a:ext cx="9720000" cy="520997"/>
          </a:xfrm>
        </p:spPr>
        <p:txBody>
          <a:bodyPr>
            <a:noAutofit/>
          </a:bodyPr>
          <a:lstStyle/>
          <a:p>
            <a:r>
              <a:rPr lang="es-ES" sz="3200" dirty="0"/>
              <a:t>App </a:t>
            </a:r>
            <a:r>
              <a:rPr lang="es-ES" sz="3200" dirty="0" err="1"/>
              <a:t>Instantiation</a:t>
            </a:r>
            <a:r>
              <a:rPr lang="es-ES" sz="3200" dirty="0"/>
              <a:t> in OSM</a:t>
            </a:r>
            <a:endParaRPr lang="en-GB" sz="32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0BAA-A46A-63B0-D14D-56436983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Flecha: a la derecha 67">
            <a:extLst>
              <a:ext uri="{FF2B5EF4-FFF2-40B4-BE49-F238E27FC236}">
                <a16:creationId xmlns:a16="http://schemas.microsoft.com/office/drawing/2014/main" id="{EADBDD08-9402-E11D-7447-80CD4A1952B9}"/>
              </a:ext>
            </a:extLst>
          </p:cNvPr>
          <p:cNvSpPr/>
          <p:nvPr/>
        </p:nvSpPr>
        <p:spPr>
          <a:xfrm>
            <a:off x="6542259" y="2473193"/>
            <a:ext cx="2587603" cy="3152775"/>
          </a:xfrm>
          <a:prstGeom prst="rightArrow">
            <a:avLst>
              <a:gd name="adj1" fmla="val 81494"/>
              <a:gd name="adj2" fmla="val 26633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67E2CC3-D370-1673-EF51-1D048963A1AF}"/>
              </a:ext>
            </a:extLst>
          </p:cNvPr>
          <p:cNvSpPr/>
          <p:nvPr/>
        </p:nvSpPr>
        <p:spPr>
          <a:xfrm>
            <a:off x="6911671" y="3162678"/>
            <a:ext cx="1253230" cy="1736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F1D6237-C115-09DC-4221-860114780F41}"/>
              </a:ext>
            </a:extLst>
          </p:cNvPr>
          <p:cNvSpPr txBox="1"/>
          <p:nvPr/>
        </p:nvSpPr>
        <p:spPr>
          <a:xfrm>
            <a:off x="6816005" y="3006953"/>
            <a:ext cx="6610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Instance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87D440D-5BAF-1996-D958-54D0743DAD6D}"/>
              </a:ext>
            </a:extLst>
          </p:cNvPr>
          <p:cNvSpPr/>
          <p:nvPr/>
        </p:nvSpPr>
        <p:spPr>
          <a:xfrm>
            <a:off x="6960685" y="3266674"/>
            <a:ext cx="1116827" cy="446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D5899C50-9A16-DBC2-6AF2-4EC4030B1513}"/>
              </a:ext>
            </a:extLst>
          </p:cNvPr>
          <p:cNvSpPr/>
          <p:nvPr/>
        </p:nvSpPr>
        <p:spPr>
          <a:xfrm>
            <a:off x="6960685" y="3757532"/>
            <a:ext cx="1116827" cy="446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9FC7B4-147A-F7F5-8969-B4E1334816DC}"/>
              </a:ext>
            </a:extLst>
          </p:cNvPr>
          <p:cNvSpPr/>
          <p:nvPr/>
        </p:nvSpPr>
        <p:spPr>
          <a:xfrm>
            <a:off x="6960685" y="4394475"/>
            <a:ext cx="1116827" cy="446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AF821B3-05DB-366A-6D69-E5435B81D73D}"/>
              </a:ext>
            </a:extLst>
          </p:cNvPr>
          <p:cNvSpPr txBox="1"/>
          <p:nvPr/>
        </p:nvSpPr>
        <p:spPr>
          <a:xfrm>
            <a:off x="6905213" y="3258791"/>
            <a:ext cx="66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KSU Instance #1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3984DEA-B584-DDDC-2E4C-8E7031E2A8EA}"/>
              </a:ext>
            </a:extLst>
          </p:cNvPr>
          <p:cNvSpPr txBox="1"/>
          <p:nvPr/>
        </p:nvSpPr>
        <p:spPr>
          <a:xfrm>
            <a:off x="6905213" y="3752426"/>
            <a:ext cx="66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KSU Instance #2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F1E6CB4-08C8-83A5-D9D8-F82CBB2386BB}"/>
              </a:ext>
            </a:extLst>
          </p:cNvPr>
          <p:cNvSpPr txBox="1"/>
          <p:nvPr/>
        </p:nvSpPr>
        <p:spPr>
          <a:xfrm>
            <a:off x="6905213" y="4377170"/>
            <a:ext cx="66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KSU Instance #N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55CAB520-A5AD-0FD9-2FBC-B185003F8E6D}"/>
              </a:ext>
            </a:extLst>
          </p:cNvPr>
          <p:cNvSpPr txBox="1"/>
          <p:nvPr/>
        </p:nvSpPr>
        <p:spPr>
          <a:xfrm>
            <a:off x="7416467" y="4215431"/>
            <a:ext cx="6610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. .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5C8596D3-9492-2AFE-018C-64AD8073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88" y="3306803"/>
            <a:ext cx="396328" cy="365841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62FB4382-753B-B116-F25F-91A7F516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87" y="3797660"/>
            <a:ext cx="396328" cy="36584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DD061A43-BD3E-113C-CFCA-AE198457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87" y="4432642"/>
            <a:ext cx="396328" cy="365841"/>
          </a:xfrm>
          <a:prstGeom prst="rect">
            <a:avLst/>
          </a:prstGeom>
        </p:spPr>
      </p:pic>
      <p:sp>
        <p:nvSpPr>
          <p:cNvPr id="81" name="!!templates">
            <a:extLst>
              <a:ext uri="{FF2B5EF4-FFF2-40B4-BE49-F238E27FC236}">
                <a16:creationId xmlns:a16="http://schemas.microsoft.com/office/drawing/2014/main" id="{79DFFFB2-69FA-D729-7C86-57B0CA92CD7E}"/>
              </a:ext>
            </a:extLst>
          </p:cNvPr>
          <p:cNvSpPr/>
          <p:nvPr/>
        </p:nvSpPr>
        <p:spPr>
          <a:xfrm>
            <a:off x="9403608" y="2646972"/>
            <a:ext cx="2067618" cy="2786063"/>
          </a:xfrm>
          <a:prstGeom prst="roundRect">
            <a:avLst/>
          </a:prstGeom>
          <a:solidFill>
            <a:srgbClr val="FFFF00">
              <a:alpha val="30000"/>
            </a:srgbClr>
          </a:solidFill>
          <a:ln w="28575"/>
          <a:effectLst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82" name="!!osm">
            <a:extLst>
              <a:ext uri="{FF2B5EF4-FFF2-40B4-BE49-F238E27FC236}">
                <a16:creationId xmlns:a16="http://schemas.microsoft.com/office/drawing/2014/main" id="{2846C564-9303-25D1-C4BD-B8136A4F99E6}"/>
              </a:ext>
            </a:extLst>
          </p:cNvPr>
          <p:cNvSpPr/>
          <p:nvPr/>
        </p:nvSpPr>
        <p:spPr>
          <a:xfrm>
            <a:off x="1056808" y="2579747"/>
            <a:ext cx="2067618" cy="2786063"/>
          </a:xfrm>
          <a:prstGeom prst="roundRect">
            <a:avLst/>
          </a:prstGeom>
          <a:solidFill>
            <a:srgbClr val="0070C0">
              <a:alpha val="30000"/>
            </a:srgbClr>
          </a:solidFill>
          <a:ln w="28575"/>
          <a:effectLst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4B63AB0-CEBC-95B9-7233-35AC14A763ED}"/>
              </a:ext>
            </a:extLst>
          </p:cNvPr>
          <p:cNvSpPr txBox="1"/>
          <p:nvPr/>
        </p:nvSpPr>
        <p:spPr>
          <a:xfrm>
            <a:off x="1056808" y="2126892"/>
            <a:ext cx="2067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OSM’s Modelling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959A7EE3-AD4B-7240-FE6B-7A48A9F4EF82}"/>
              </a:ext>
            </a:extLst>
          </p:cNvPr>
          <p:cNvSpPr txBox="1"/>
          <p:nvPr/>
        </p:nvSpPr>
        <p:spPr>
          <a:xfrm>
            <a:off x="9403608" y="2071007"/>
            <a:ext cx="206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Resources @ Profile 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  <a:cs typeface="Arial"/>
                <a:sym typeface="Arial"/>
              </a:rPr>
              <a:t>fleet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repo)</a:t>
            </a:r>
          </a:p>
        </p:txBody>
      </p:sp>
      <p:sp>
        <p:nvSpPr>
          <p:cNvPr id="85" name="Rectángulo: esquina doblada 84">
            <a:extLst>
              <a:ext uri="{FF2B5EF4-FFF2-40B4-BE49-F238E27FC236}">
                <a16:creationId xmlns:a16="http://schemas.microsoft.com/office/drawing/2014/main" id="{1F7451F2-5C93-4B2F-F828-A4784A506FA1}"/>
              </a:ext>
            </a:extLst>
          </p:cNvPr>
          <p:cNvSpPr/>
          <p:nvPr/>
        </p:nvSpPr>
        <p:spPr>
          <a:xfrm>
            <a:off x="9668125" y="3096479"/>
            <a:ext cx="1541163" cy="345832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Kustomization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#1</a:t>
            </a:r>
          </a:p>
        </p:txBody>
      </p:sp>
      <p:sp>
        <p:nvSpPr>
          <p:cNvPr id="86" name="Rectángulo: esquina doblada 85">
            <a:extLst>
              <a:ext uri="{FF2B5EF4-FFF2-40B4-BE49-F238E27FC236}">
                <a16:creationId xmlns:a16="http://schemas.microsoft.com/office/drawing/2014/main" id="{BBB1E6A6-1AAF-F3BC-44AA-9A19C6C1FBAA}"/>
              </a:ext>
            </a:extLst>
          </p:cNvPr>
          <p:cNvSpPr/>
          <p:nvPr/>
        </p:nvSpPr>
        <p:spPr>
          <a:xfrm>
            <a:off x="9772604" y="3626947"/>
            <a:ext cx="1541163" cy="345832"/>
          </a:xfrm>
          <a:prstGeom prst="foldedCorner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Kustomization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#2</a:t>
            </a:r>
          </a:p>
        </p:txBody>
      </p:sp>
      <p:sp>
        <p:nvSpPr>
          <p:cNvPr id="87" name="Rectángulo: esquina doblada 86">
            <a:extLst>
              <a:ext uri="{FF2B5EF4-FFF2-40B4-BE49-F238E27FC236}">
                <a16:creationId xmlns:a16="http://schemas.microsoft.com/office/drawing/2014/main" id="{1C840C60-8B64-2453-93BC-E5512AC27D47}"/>
              </a:ext>
            </a:extLst>
          </p:cNvPr>
          <p:cNvSpPr/>
          <p:nvPr/>
        </p:nvSpPr>
        <p:spPr>
          <a:xfrm>
            <a:off x="9644708" y="4159962"/>
            <a:ext cx="1541163" cy="479019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ConfigMap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(generated)</a:t>
            </a:r>
          </a:p>
        </p:txBody>
      </p:sp>
      <p:sp>
        <p:nvSpPr>
          <p:cNvPr id="88" name="Rectángulo: esquina doblada 87">
            <a:extLst>
              <a:ext uri="{FF2B5EF4-FFF2-40B4-BE49-F238E27FC236}">
                <a16:creationId xmlns:a16="http://schemas.microsoft.com/office/drawing/2014/main" id="{AC185679-696A-8823-84C3-DF3E51D0E95B}"/>
              </a:ext>
            </a:extLst>
          </p:cNvPr>
          <p:cNvSpPr/>
          <p:nvPr/>
        </p:nvSpPr>
        <p:spPr>
          <a:xfrm>
            <a:off x="9772603" y="4796498"/>
            <a:ext cx="1541163" cy="479019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Encrypted Secret (generated)</a:t>
            </a: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507E60EA-B295-0B62-2D1C-BD7D87AA84D6}"/>
              </a:ext>
            </a:extLst>
          </p:cNvPr>
          <p:cNvSpPr/>
          <p:nvPr/>
        </p:nvSpPr>
        <p:spPr>
          <a:xfrm>
            <a:off x="1329192" y="3276560"/>
            <a:ext cx="1548276" cy="584775"/>
          </a:xfrm>
          <a:prstGeom prst="roundRect">
            <a:avLst>
              <a:gd name="adj" fmla="val 2481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Instantiation Parameters</a:t>
            </a:r>
          </a:p>
        </p:txBody>
      </p: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E21CB860-4B84-D109-3505-63A9F772B6EC}"/>
              </a:ext>
            </a:extLst>
          </p:cNvPr>
          <p:cNvSpPr/>
          <p:nvPr/>
        </p:nvSpPr>
        <p:spPr>
          <a:xfrm>
            <a:off x="1338421" y="4134154"/>
            <a:ext cx="1548276" cy="584775"/>
          </a:xfrm>
          <a:prstGeom prst="roundRect">
            <a:avLst>
              <a:gd name="adj" fmla="val 2481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App modelling</a:t>
            </a:r>
          </a:p>
        </p:txBody>
      </p:sp>
      <p:sp>
        <p:nvSpPr>
          <p:cNvPr id="91" name="Flecha: a la derecha 90">
            <a:extLst>
              <a:ext uri="{FF2B5EF4-FFF2-40B4-BE49-F238E27FC236}">
                <a16:creationId xmlns:a16="http://schemas.microsoft.com/office/drawing/2014/main" id="{496DEDF5-9B3D-B9C6-2D54-C6B579442656}"/>
              </a:ext>
            </a:extLst>
          </p:cNvPr>
          <p:cNvSpPr/>
          <p:nvPr/>
        </p:nvSpPr>
        <p:spPr>
          <a:xfrm>
            <a:off x="3246880" y="3519162"/>
            <a:ext cx="1400536" cy="1009959"/>
          </a:xfrm>
          <a:prstGeom prst="rightArrow">
            <a:avLst>
              <a:gd name="adj1" fmla="val 81494"/>
              <a:gd name="adj2" fmla="val 26633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728868A6-89B7-BC2B-ADE3-9791C5DB8659}"/>
              </a:ext>
            </a:extLst>
          </p:cNvPr>
          <p:cNvSpPr/>
          <p:nvPr/>
        </p:nvSpPr>
        <p:spPr>
          <a:xfrm>
            <a:off x="4777239" y="2383080"/>
            <a:ext cx="1669771" cy="3152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304800" h="304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  <a:sym typeface="Arial"/>
              </a:rPr>
              <a:t>OSM</a:t>
            </a:r>
          </a:p>
        </p:txBody>
      </p:sp>
    </p:spTree>
    <p:extLst>
      <p:ext uri="{BB962C8B-B14F-4D97-AF65-F5344CB8AC3E}">
        <p14:creationId xmlns:p14="http://schemas.microsoft.com/office/powerpoint/2010/main" val="28902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2A9C4-D35B-8B56-004D-7C13D2BA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1">
            <a:extLst>
              <a:ext uri="{FF2B5EF4-FFF2-40B4-BE49-F238E27FC236}">
                <a16:creationId xmlns:a16="http://schemas.microsoft.com/office/drawing/2014/main" id="{63E1035F-E0EE-251E-4E6B-AE3D2C71C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AC1AE4-BEF0-D21C-E8C2-B494CBD33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90EB7440-9B07-36FE-2387-E15186FC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age 3">
            <a:extLst>
              <a:ext uri="{FF2B5EF4-FFF2-40B4-BE49-F238E27FC236}">
                <a16:creationId xmlns:a16="http://schemas.microsoft.com/office/drawing/2014/main" id="{A1A31160-56EA-6BA2-C9BD-7C5990BC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03" y="104243"/>
            <a:ext cx="1142245" cy="9653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316A82-ED62-A0A4-FEB5-02B4C709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26" y="2587087"/>
            <a:ext cx="6017748" cy="16838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solidFill>
                  <a:srgbClr val="003E41"/>
                </a:solidFill>
                <a:latin typeface="+mj-lt"/>
              </a:rPr>
              <a:t>About</a:t>
            </a:r>
            <a:br>
              <a:rPr lang="fr-FR" sz="6000" b="1" dirty="0">
                <a:solidFill>
                  <a:srgbClr val="003E41"/>
                </a:solidFill>
                <a:latin typeface="+mj-lt"/>
              </a:rPr>
            </a:br>
            <a:r>
              <a:rPr lang="fr-FR" sz="6000" b="1" dirty="0">
                <a:solidFill>
                  <a:srgbClr val="003E41"/>
                </a:solidFill>
                <a:latin typeface="+mj-lt"/>
              </a:rPr>
              <a:t>Open Source MANO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5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243EFC-48D0-4931-8E0C-26F47E2F01E7}"/>
              </a:ext>
            </a:extLst>
          </p:cNvPr>
          <p:cNvSpPr/>
          <p:nvPr/>
        </p:nvSpPr>
        <p:spPr>
          <a:xfrm>
            <a:off x="8376249" y="0"/>
            <a:ext cx="3816580" cy="6858000"/>
          </a:xfrm>
          <a:prstGeom prst="rect">
            <a:avLst/>
          </a:prstGeom>
          <a:solidFill>
            <a:srgbClr val="003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endParaRPr lang="en-US" sz="1400" dirty="0">
              <a:solidFill>
                <a:srgbClr val="EAF8E5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67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algn="ctr" defTabSz="1219140">
              <a:defRPr/>
            </a:pPr>
            <a:endParaRPr lang="en-US" sz="2133" dirty="0">
              <a:solidFill>
                <a:srgbClr val="000000"/>
              </a:solidFill>
              <a:latin typeface="Helvetica 75 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433D89-5125-4BE1-973A-076DA379C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27" y="2311880"/>
            <a:ext cx="2419037" cy="2044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06DDD8-38CD-4CA4-9A22-45FDFEEC353C}"/>
              </a:ext>
            </a:extLst>
          </p:cNvPr>
          <p:cNvSpPr/>
          <p:nvPr/>
        </p:nvSpPr>
        <p:spPr>
          <a:xfrm>
            <a:off x="7740502" y="0"/>
            <a:ext cx="659753" cy="6858000"/>
          </a:xfrm>
          <a:prstGeom prst="rect">
            <a:avLst/>
          </a:prstGeom>
          <a:solidFill>
            <a:srgbClr val="BFEBA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endParaRPr lang="en-US" sz="14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467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1219140">
              <a:defRPr/>
            </a:pPr>
            <a:endParaRPr lang="en-US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algn="ctr" defTabSz="1219140">
              <a:defRPr/>
            </a:pPr>
            <a:endParaRPr lang="en-US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CD791-0C8D-4E24-BB6E-27C843FE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78" y="3001329"/>
            <a:ext cx="11353800" cy="9906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003E41"/>
                </a:solidFill>
                <a:latin typeface="+mj-lt"/>
              </a:rPr>
              <a:t>Thank You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11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2FFFE-BA97-6079-D03A-985DF50B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96"/>
          <a:stretch/>
        </p:blipFill>
        <p:spPr>
          <a:xfrm>
            <a:off x="0" y="1041991"/>
            <a:ext cx="12192000" cy="5424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6D92-9176-A8C9-0624-BD6AB19B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39" y="4435185"/>
            <a:ext cx="11456922" cy="809676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40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Infrastructure, Platforms and Applications across Cloud Platforms</a:t>
            </a:r>
            <a:br>
              <a:rPr lang="en-GB" sz="40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easiest 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FBC59-13A6-3417-3832-88C5D15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8716" y="7061728"/>
            <a:ext cx="360000" cy="23663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2676CA-ECC3-37F0-E4C7-9FE9130A72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59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3D656E0C-EA57-49A3-695F-1ED2F026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Since Release SIXTEEN, OSM scope and architecture have been substantially extended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FBC59-13A6-3417-3832-88C5D15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2676CA-ECC3-37F0-E4C7-9FE9130A72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CEC9B2-7633-4E64-64F2-1C9CC9D62237}"/>
              </a:ext>
            </a:extLst>
          </p:cNvPr>
          <p:cNvSpPr/>
          <p:nvPr/>
        </p:nvSpPr>
        <p:spPr>
          <a:xfrm>
            <a:off x="4972050" y="3143362"/>
            <a:ext cx="2266950" cy="2772671"/>
          </a:xfrm>
          <a:prstGeom prst="roundRect">
            <a:avLst>
              <a:gd name="adj" fmla="val 717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203200" h="2032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6" name="Imagen 5" descr="Imagen que contiene computadora, lámpara, computer, tabla&#10;&#10;Descripción generada automáticamente">
            <a:extLst>
              <a:ext uri="{FF2B5EF4-FFF2-40B4-BE49-F238E27FC236}">
                <a16:creationId xmlns:a16="http://schemas.microsoft.com/office/drawing/2014/main" id="{C24F8BF9-FF92-A277-DF9E-F6E22471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87" y="3250758"/>
            <a:ext cx="1760094" cy="77004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B3EA8CF-3FB0-3197-187D-966BFEC3DF43}"/>
              </a:ext>
            </a:extLst>
          </p:cNvPr>
          <p:cNvSpPr/>
          <p:nvPr/>
        </p:nvSpPr>
        <p:spPr>
          <a:xfrm>
            <a:off x="5215953" y="4306405"/>
            <a:ext cx="1760094" cy="1290977"/>
          </a:xfrm>
          <a:prstGeom prst="roundRect">
            <a:avLst>
              <a:gd name="adj" fmla="val 12333"/>
            </a:avLst>
          </a:prstGeom>
          <a:solidFill>
            <a:srgbClr val="7030A0">
              <a:alpha val="30000"/>
            </a:srgbClr>
          </a:solidFill>
          <a:ln w="127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Imperative Operations</a:t>
            </a: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C7C4A78B-DACD-40AE-4B6E-CC68D79A8B7F}"/>
              </a:ext>
            </a:extLst>
          </p:cNvPr>
          <p:cNvSpPr/>
          <p:nvPr/>
        </p:nvSpPr>
        <p:spPr>
          <a:xfrm>
            <a:off x="2002549" y="3449299"/>
            <a:ext cx="2162647" cy="1143000"/>
          </a:xfrm>
          <a:prstGeom prst="wedgeRectCallout">
            <a:avLst>
              <a:gd name="adj1" fmla="val 108055"/>
              <a:gd name="adj2" fmla="val 77960"/>
            </a:avLst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Classical OSM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NFV-like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Day-1/2 actions</a:t>
            </a:r>
          </a:p>
        </p:txBody>
      </p:sp>
      <p:pic>
        <p:nvPicPr>
          <p:cNvPr id="24" name="!!Release logo">
            <a:extLst>
              <a:ext uri="{FF2B5EF4-FFF2-40B4-BE49-F238E27FC236}">
                <a16:creationId xmlns:a16="http://schemas.microsoft.com/office/drawing/2014/main" id="{9C6E43B6-4CEF-5088-2F2F-C1415EFF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93" y="1477924"/>
            <a:ext cx="2090733" cy="13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EB6ED-C7B0-7EF5-A940-8DAF85B8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8FFDCD80-963C-BBA2-1270-6AE7BDAE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Since Release SIXTEEN, OSM scope and architecture have been substantially extended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D52F4-070D-6382-7648-A09DB87E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FB3128-ACBA-A20B-8288-F2DA2ADF00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E55844-B058-378A-8714-4FCA91488372}"/>
              </a:ext>
            </a:extLst>
          </p:cNvPr>
          <p:cNvSpPr/>
          <p:nvPr/>
        </p:nvSpPr>
        <p:spPr>
          <a:xfrm>
            <a:off x="3959884" y="3143362"/>
            <a:ext cx="4076700" cy="2772671"/>
          </a:xfrm>
          <a:prstGeom prst="roundRect">
            <a:avLst>
              <a:gd name="adj" fmla="val 717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203200" h="2032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6" name="Imagen 5" descr="Imagen que contiene computadora, lámpara, computer, tabla&#10;&#10;Descripción generada automáticamente">
            <a:extLst>
              <a:ext uri="{FF2B5EF4-FFF2-40B4-BE49-F238E27FC236}">
                <a16:creationId xmlns:a16="http://schemas.microsoft.com/office/drawing/2014/main" id="{EEECFAE6-4B2B-CC21-B6E1-358121C0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87" y="3250758"/>
            <a:ext cx="1760094" cy="77004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5C007AD-FDA8-F11B-A2CB-8C3BC805AD91}"/>
              </a:ext>
            </a:extLst>
          </p:cNvPr>
          <p:cNvSpPr/>
          <p:nvPr/>
        </p:nvSpPr>
        <p:spPr>
          <a:xfrm>
            <a:off x="4173846" y="4315834"/>
            <a:ext cx="1760094" cy="1290977"/>
          </a:xfrm>
          <a:prstGeom prst="roundRect">
            <a:avLst>
              <a:gd name="adj" fmla="val 12333"/>
            </a:avLst>
          </a:prstGeom>
          <a:solidFill>
            <a:srgbClr val="7030A0">
              <a:alpha val="30000"/>
            </a:srgbClr>
          </a:solidFill>
          <a:ln w="127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Imperative Operations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CAFF6C-1EDD-D30A-B792-03AA0937BB16}"/>
              </a:ext>
            </a:extLst>
          </p:cNvPr>
          <p:cNvSpPr/>
          <p:nvPr/>
        </p:nvSpPr>
        <p:spPr>
          <a:xfrm>
            <a:off x="6062528" y="4315834"/>
            <a:ext cx="1760094" cy="1290977"/>
          </a:xfrm>
          <a:prstGeom prst="roundRect">
            <a:avLst>
              <a:gd name="adj" fmla="val 12333"/>
            </a:avLst>
          </a:prstGeom>
          <a:solidFill>
            <a:srgbClr val="FFFF00">
              <a:alpha val="30000"/>
            </a:srgbClr>
          </a:solidFill>
          <a:ln w="127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Declarative Operations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🆕</a:t>
            </a: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30E238F9-21FB-09BB-8C86-DADEAAA5A50D}"/>
              </a:ext>
            </a:extLst>
          </p:cNvPr>
          <p:cNvSpPr/>
          <p:nvPr/>
        </p:nvSpPr>
        <p:spPr>
          <a:xfrm>
            <a:off x="1438275" y="3449059"/>
            <a:ext cx="2162647" cy="1143000"/>
          </a:xfrm>
          <a:prstGeom prst="wedgeRectCallout">
            <a:avLst>
              <a:gd name="adj1" fmla="val 86034"/>
              <a:gd name="adj2" fmla="val 74626"/>
            </a:avLst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Classical OSM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NFV-like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Day-1/2 actions</a:t>
            </a:r>
          </a:p>
        </p:txBody>
      </p:sp>
      <p:sp>
        <p:nvSpPr>
          <p:cNvPr id="17" name="Bocadillo: rectángulo 16">
            <a:extLst>
              <a:ext uri="{FF2B5EF4-FFF2-40B4-BE49-F238E27FC236}">
                <a16:creationId xmlns:a16="http://schemas.microsoft.com/office/drawing/2014/main" id="{81259ED0-8F58-DF3A-5500-7BB4D8021FAF}"/>
              </a:ext>
            </a:extLst>
          </p:cNvPr>
          <p:cNvSpPr/>
          <p:nvPr/>
        </p:nvSpPr>
        <p:spPr>
          <a:xfrm>
            <a:off x="8319346" y="3449059"/>
            <a:ext cx="3234776" cy="1143000"/>
          </a:xfrm>
          <a:prstGeom prst="wedgeRectCallout">
            <a:avLst>
              <a:gd name="adj1" fmla="val -73136"/>
              <a:gd name="adj2" fmla="val 81294"/>
            </a:avLst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Configuration as Data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Kubernetes-like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Continuous Sync &amp; Reconciliation</a:t>
            </a:r>
          </a:p>
        </p:txBody>
      </p:sp>
      <p:pic>
        <p:nvPicPr>
          <p:cNvPr id="20" name="!!Release logo">
            <a:extLst>
              <a:ext uri="{FF2B5EF4-FFF2-40B4-BE49-F238E27FC236}">
                <a16:creationId xmlns:a16="http://schemas.microsoft.com/office/drawing/2014/main" id="{877EBD48-0661-4983-2172-E261E9D0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18" y="1563648"/>
            <a:ext cx="2090733" cy="13562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B3E5DD-F2F3-F2F4-AC09-B7DC3CFB7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04" y="1563648"/>
            <a:ext cx="2260733" cy="13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3D4F0-498C-F0AB-BEEB-DBEEC106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2506-9241-57D4-3A27-B8713475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declarative operations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ADF5-7475-DBA0-6F63-FEE6E310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71241-015B-78FA-A898-4806020C85C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77A5CCA-19A5-11F5-F61D-AF24A45EF158}"/>
              </a:ext>
            </a:extLst>
          </p:cNvPr>
          <p:cNvSpPr/>
          <p:nvPr/>
        </p:nvSpPr>
        <p:spPr>
          <a:xfrm>
            <a:off x="465826" y="2428179"/>
            <a:ext cx="6739827" cy="67090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OSM LCM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842B45F-EDD9-CBF8-8AA8-519B33393A95}"/>
              </a:ext>
            </a:extLst>
          </p:cNvPr>
          <p:cNvCxnSpPr>
            <a:cxnSpLocks/>
          </p:cNvCxnSpPr>
          <p:nvPr/>
        </p:nvCxnSpPr>
        <p:spPr>
          <a:xfrm>
            <a:off x="3862155" y="2070537"/>
            <a:ext cx="0" cy="3576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7C9128D-23AA-DFD2-0490-825AE049550E}"/>
              </a:ext>
            </a:extLst>
          </p:cNvPr>
          <p:cNvSpPr/>
          <p:nvPr/>
        </p:nvSpPr>
        <p:spPr>
          <a:xfrm>
            <a:off x="465827" y="1399633"/>
            <a:ext cx="6739833" cy="67090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Gill Sans" charset="0"/>
              </a:rPr>
              <a:t>OSM NBI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DA4A92E7-2649-1A52-C8CE-4BE0DBE0778C}"/>
              </a:ext>
            </a:extLst>
          </p:cNvPr>
          <p:cNvCxnSpPr>
            <a:cxnSpLocks/>
          </p:cNvCxnSpPr>
          <p:nvPr/>
        </p:nvCxnSpPr>
        <p:spPr>
          <a:xfrm>
            <a:off x="3835744" y="1137069"/>
            <a:ext cx="0" cy="2625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A4C0214-8F08-42E5-593E-350BC8ECC963}"/>
              </a:ext>
            </a:extLst>
          </p:cNvPr>
          <p:cNvSpPr txBox="1"/>
          <p:nvPr/>
        </p:nvSpPr>
        <p:spPr>
          <a:xfrm>
            <a:off x="3835743" y="1060106"/>
            <a:ext cx="1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NBI calls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558F3-8C4E-5887-D10A-3B69B22A9C0D}"/>
              </a:ext>
            </a:extLst>
          </p:cNvPr>
          <p:cNvSpPr txBox="1"/>
          <p:nvPr/>
        </p:nvSpPr>
        <p:spPr>
          <a:xfrm>
            <a:off x="7522686" y="2384545"/>
            <a:ext cx="414948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operations are defined with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Argo Workflows, which lead to commits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the Git repos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D980491-9845-AF4B-C71E-C5315ADA8862}"/>
              </a:ext>
            </a:extLst>
          </p:cNvPr>
          <p:cNvGrpSpPr/>
          <p:nvPr/>
        </p:nvGrpSpPr>
        <p:grpSpPr>
          <a:xfrm>
            <a:off x="1901952" y="3676353"/>
            <a:ext cx="5249963" cy="2660653"/>
            <a:chOff x="9643091" y="3525161"/>
            <a:chExt cx="4499709" cy="266065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EABC492-968F-531A-1F45-F0F72943BA1C}"/>
                </a:ext>
              </a:extLst>
            </p:cNvPr>
            <p:cNvSpPr/>
            <p:nvPr/>
          </p:nvSpPr>
          <p:spPr>
            <a:xfrm>
              <a:off x="9643091" y="3525161"/>
              <a:ext cx="4499709" cy="266065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/>
                  <a:cs typeface="Arial"/>
                  <a:sym typeface="Gill Sans" charset="0"/>
                </a:rPr>
                <a:t>Mgmt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/>
                  <a:cs typeface="Arial"/>
                  <a:sym typeface="Gill Sans" charset="0"/>
                </a:rPr>
                <a:t> cluster</a:t>
              </a:r>
            </a:p>
          </p:txBody>
        </p:sp>
        <p:pic>
          <p:nvPicPr>
            <p:cNvPr id="23" name="Google Shape;584;p33">
              <a:extLst>
                <a:ext uri="{FF2B5EF4-FFF2-40B4-BE49-F238E27FC236}">
                  <a16:creationId xmlns:a16="http://schemas.microsoft.com/office/drawing/2014/main" id="{3505D9B5-6A69-6878-045A-EBCB3896FFC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3633364" y="3581568"/>
              <a:ext cx="442161" cy="537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8D699EF-25E9-580E-FC71-FFBD9BD9EDA1}"/>
              </a:ext>
            </a:extLst>
          </p:cNvPr>
          <p:cNvGrpSpPr/>
          <p:nvPr/>
        </p:nvGrpSpPr>
        <p:grpSpPr>
          <a:xfrm>
            <a:off x="2225162" y="4533202"/>
            <a:ext cx="4102447" cy="622715"/>
            <a:chOff x="10352963" y="3819291"/>
            <a:chExt cx="4102447" cy="622715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A0C90CB-C3D6-4A43-942C-142B98EA6053}"/>
                </a:ext>
              </a:extLst>
            </p:cNvPr>
            <p:cNvSpPr/>
            <p:nvPr/>
          </p:nvSpPr>
          <p:spPr>
            <a:xfrm>
              <a:off x="10352963" y="3819291"/>
              <a:ext cx="4102447" cy="62271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/>
                  <a:cs typeface="Calibri" panose="020F0502020204030204" pitchFamily="34" charset="0"/>
                  <a:sym typeface="Gill Sans" charset="0"/>
                </a:rPr>
                <a:t>CD operator</a:t>
              </a:r>
            </a:p>
          </p:txBody>
        </p:sp>
        <p:pic>
          <p:nvPicPr>
            <p:cNvPr id="29" name="Picture 14" descr="Flux CD SVG Vector Logos - Vector Logo Zone">
              <a:extLst>
                <a:ext uri="{FF2B5EF4-FFF2-40B4-BE49-F238E27FC236}">
                  <a16:creationId xmlns:a16="http://schemas.microsoft.com/office/drawing/2014/main" id="{D82A4693-C1C7-2FD5-EF21-EC50F12C3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9166" y="3952171"/>
              <a:ext cx="645704" cy="35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B0DE20F-3B52-FE0D-371C-20C63ED6E44A}"/>
              </a:ext>
            </a:extLst>
          </p:cNvPr>
          <p:cNvGrpSpPr/>
          <p:nvPr/>
        </p:nvGrpSpPr>
        <p:grpSpPr>
          <a:xfrm>
            <a:off x="2225163" y="5388618"/>
            <a:ext cx="4102448" cy="572254"/>
            <a:chOff x="9034565" y="4847534"/>
            <a:chExt cx="4102448" cy="572254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366CC34-9F67-B028-FE0B-081D81E7DC40}"/>
                </a:ext>
              </a:extLst>
            </p:cNvPr>
            <p:cNvSpPr/>
            <p:nvPr/>
          </p:nvSpPr>
          <p:spPr>
            <a:xfrm>
              <a:off x="9034565" y="4847534"/>
              <a:ext cx="4102448" cy="57225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/>
                  <a:cs typeface="Arial"/>
                  <a:sym typeface="Gill Sans" charset="0"/>
                </a:rPr>
                <a:t>CRDs</a:t>
              </a:r>
            </a:p>
          </p:txBody>
        </p:sp>
        <p:pic>
          <p:nvPicPr>
            <p:cNvPr id="33" name="Picture 6" descr="Crossplane | Cloud Native Computing Foundation">
              <a:extLst>
                <a:ext uri="{FF2B5EF4-FFF2-40B4-BE49-F238E27FC236}">
                  <a16:creationId xmlns:a16="http://schemas.microsoft.com/office/drawing/2014/main" id="{F5A7A1EC-F6F3-FC1D-B844-7DB4EC1E7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214" y="4895058"/>
              <a:ext cx="455106" cy="509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E599EAB-F90A-C84B-46F7-CC3B63C27FED}"/>
              </a:ext>
            </a:extLst>
          </p:cNvPr>
          <p:cNvGrpSpPr/>
          <p:nvPr/>
        </p:nvGrpSpPr>
        <p:grpSpPr>
          <a:xfrm>
            <a:off x="2225162" y="3814367"/>
            <a:ext cx="4102448" cy="512288"/>
            <a:chOff x="8462209" y="3419399"/>
            <a:chExt cx="4102448" cy="512288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A40B1476-9293-046F-C9C9-697B05D86F04}"/>
                </a:ext>
              </a:extLst>
            </p:cNvPr>
            <p:cNvSpPr/>
            <p:nvPr/>
          </p:nvSpPr>
          <p:spPr>
            <a:xfrm>
              <a:off x="8462209" y="3419399"/>
              <a:ext cx="4102448" cy="51228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/>
                  <a:cs typeface="Calibri" panose="020F0502020204030204" pitchFamily="34" charset="0"/>
                  <a:sym typeface="Gill Sans" charset="0"/>
                </a:rPr>
                <a:t>Workflow engine</a:t>
              </a:r>
            </a:p>
          </p:txBody>
        </p:sp>
        <p:pic>
          <p:nvPicPr>
            <p:cNvPr id="41" name="Picture 2" descr="Argo Workflows: An Introduction and Web UI Setup - Containers Simplified">
              <a:extLst>
                <a:ext uri="{FF2B5EF4-FFF2-40B4-BE49-F238E27FC236}">
                  <a16:creationId xmlns:a16="http://schemas.microsoft.com/office/drawing/2014/main" id="{8E08242A-BE7C-E0F4-CC6D-B9D9C01F0B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8" t="24480" r="11153" b="1"/>
            <a:stretch/>
          </p:blipFill>
          <p:spPr bwMode="auto">
            <a:xfrm>
              <a:off x="11779491" y="3461535"/>
              <a:ext cx="750823" cy="44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6434A70-31C1-4EA0-EAD0-DD2C452BECA0}"/>
              </a:ext>
            </a:extLst>
          </p:cNvPr>
          <p:cNvSpPr txBox="1"/>
          <p:nvPr/>
        </p:nvSpPr>
        <p:spPr>
          <a:xfrm>
            <a:off x="7522686" y="1388233"/>
            <a:ext cx="41494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NBI operations for first-class citizens: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clusters, profiles, OKA, KSU, app instances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77BD3ED5-FA07-AB39-FF13-E0596ADBC30A}"/>
              </a:ext>
            </a:extLst>
          </p:cNvPr>
          <p:cNvGrpSpPr/>
          <p:nvPr/>
        </p:nvGrpSpPr>
        <p:grpSpPr>
          <a:xfrm>
            <a:off x="479193" y="3889787"/>
            <a:ext cx="893661" cy="936021"/>
            <a:chOff x="2325924" y="3543952"/>
            <a:chExt cx="1665136" cy="1992872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66E75A8-6895-3547-F8AD-42F822FE8510}"/>
                </a:ext>
              </a:extLst>
            </p:cNvPr>
            <p:cNvSpPr/>
            <p:nvPr/>
          </p:nvSpPr>
          <p:spPr>
            <a:xfrm>
              <a:off x="2465075" y="3543952"/>
              <a:ext cx="1420322" cy="199287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8AFEAFB-26CB-A2CB-9CBA-5A2EBAA4DFBD}"/>
                </a:ext>
              </a:extLst>
            </p:cNvPr>
            <p:cNvGrpSpPr/>
            <p:nvPr/>
          </p:nvGrpSpPr>
          <p:grpSpPr>
            <a:xfrm>
              <a:off x="2729560" y="3585723"/>
              <a:ext cx="857867" cy="1768192"/>
              <a:chOff x="377279" y="2187001"/>
              <a:chExt cx="2543439" cy="5513887"/>
            </a:xfrm>
          </p:grpSpPr>
          <p:sp>
            <p:nvSpPr>
              <p:cNvPr id="57" name="Rombo 56">
                <a:extLst>
                  <a:ext uri="{FF2B5EF4-FFF2-40B4-BE49-F238E27FC236}">
                    <a16:creationId xmlns:a16="http://schemas.microsoft.com/office/drawing/2014/main" id="{28E482E4-5186-7FB7-3CA1-6FD8CE25003A}"/>
                  </a:ext>
                </a:extLst>
              </p:cNvPr>
              <p:cNvSpPr/>
              <p:nvPr/>
            </p:nvSpPr>
            <p:spPr>
              <a:xfrm>
                <a:off x="1140530" y="2187001"/>
                <a:ext cx="1087626" cy="11017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endParaRPr>
              </a:p>
            </p:txBody>
          </p:sp>
          <p:pic>
            <p:nvPicPr>
              <p:cNvPr id="58" name="Gráfico 57">
                <a:extLst>
                  <a:ext uri="{FF2B5EF4-FFF2-40B4-BE49-F238E27FC236}">
                    <a16:creationId xmlns:a16="http://schemas.microsoft.com/office/drawing/2014/main" id="{3B9F7E5A-4F11-30AA-AAD7-5F000143C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7279" y="4578371"/>
                <a:ext cx="2543439" cy="3122517"/>
              </a:xfrm>
              <a:prstGeom prst="rect">
                <a:avLst/>
              </a:prstGeom>
            </p:spPr>
          </p:pic>
        </p:grp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3465B460-649F-D975-B2ED-945B45FFACFD}"/>
                </a:ext>
              </a:extLst>
            </p:cNvPr>
            <p:cNvSpPr txBox="1"/>
            <p:nvPr/>
          </p:nvSpPr>
          <p:spPr>
            <a:xfrm>
              <a:off x="2325924" y="3616888"/>
              <a:ext cx="1665136" cy="58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GIT repos</a:t>
              </a:r>
            </a:p>
          </p:txBody>
        </p:sp>
      </p:grpSp>
      <p:grpSp>
        <p:nvGrpSpPr>
          <p:cNvPr id="2056" name="Grupo 2055">
            <a:extLst>
              <a:ext uri="{FF2B5EF4-FFF2-40B4-BE49-F238E27FC236}">
                <a16:creationId xmlns:a16="http://schemas.microsoft.com/office/drawing/2014/main" id="{B068CC48-B42E-BD90-F504-E1FD38F12B94}"/>
              </a:ext>
            </a:extLst>
          </p:cNvPr>
          <p:cNvGrpSpPr/>
          <p:nvPr/>
        </p:nvGrpSpPr>
        <p:grpSpPr>
          <a:xfrm>
            <a:off x="3766162" y="3137910"/>
            <a:ext cx="683621" cy="476328"/>
            <a:chOff x="3766162" y="3137910"/>
            <a:chExt cx="683621" cy="476328"/>
          </a:xfrm>
        </p:grpSpPr>
        <p:sp>
          <p:nvSpPr>
            <p:cNvPr id="60" name="Flecha: hacia abajo 59">
              <a:extLst>
                <a:ext uri="{FF2B5EF4-FFF2-40B4-BE49-F238E27FC236}">
                  <a16:creationId xmlns:a16="http://schemas.microsoft.com/office/drawing/2014/main" id="{402B3806-06C2-E0AF-B285-9F028B11E2F1}"/>
                </a:ext>
              </a:extLst>
            </p:cNvPr>
            <p:cNvSpPr/>
            <p:nvPr/>
          </p:nvSpPr>
          <p:spPr>
            <a:xfrm>
              <a:off x="3766162" y="3137910"/>
              <a:ext cx="277975" cy="476328"/>
            </a:xfrm>
            <a:prstGeom prst="downArrow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5D25D8CD-328B-DA2F-28DD-6C37E791A5D2}"/>
                </a:ext>
              </a:extLst>
            </p:cNvPr>
            <p:cNvSpPr/>
            <p:nvPr/>
          </p:nvSpPr>
          <p:spPr>
            <a:xfrm>
              <a:off x="4102987" y="3198364"/>
              <a:ext cx="346796" cy="34606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1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04063D9-C03D-719E-B74A-B3C19A72D2D7}"/>
              </a:ext>
            </a:extLst>
          </p:cNvPr>
          <p:cNvGrpSpPr/>
          <p:nvPr/>
        </p:nvGrpSpPr>
        <p:grpSpPr>
          <a:xfrm>
            <a:off x="1262803" y="3614238"/>
            <a:ext cx="937216" cy="661369"/>
            <a:chOff x="8779720" y="2570614"/>
            <a:chExt cx="937216" cy="661369"/>
          </a:xfrm>
        </p:grpSpPr>
        <p:sp>
          <p:nvSpPr>
            <p:cNvPr id="63" name="Flecha: a la derecha 62">
              <a:extLst>
                <a:ext uri="{FF2B5EF4-FFF2-40B4-BE49-F238E27FC236}">
                  <a16:creationId xmlns:a16="http://schemas.microsoft.com/office/drawing/2014/main" id="{F6B535B8-4E06-9C77-18F1-E979543D7651}"/>
                </a:ext>
              </a:extLst>
            </p:cNvPr>
            <p:cNvSpPr/>
            <p:nvPr/>
          </p:nvSpPr>
          <p:spPr>
            <a:xfrm rot="9429525">
              <a:off x="8779720" y="3034142"/>
              <a:ext cx="937216" cy="197841"/>
            </a:xfrm>
            <a:prstGeom prst="rightArrow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endParaRPr>
            </a:p>
          </p:txBody>
        </p:sp>
        <p:sp>
          <p:nvSpPr>
            <p:cNvPr id="2048" name="Elipse 2047">
              <a:extLst>
                <a:ext uri="{FF2B5EF4-FFF2-40B4-BE49-F238E27FC236}">
                  <a16:creationId xmlns:a16="http://schemas.microsoft.com/office/drawing/2014/main" id="{25856D30-E367-B734-6FEB-5227253C2F06}"/>
                </a:ext>
              </a:extLst>
            </p:cNvPr>
            <p:cNvSpPr/>
            <p:nvPr/>
          </p:nvSpPr>
          <p:spPr>
            <a:xfrm>
              <a:off x="8928669" y="2570614"/>
              <a:ext cx="346796" cy="34606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2</a:t>
              </a:r>
            </a:p>
          </p:txBody>
        </p:sp>
      </p:grpSp>
      <p:pic>
        <p:nvPicPr>
          <p:cNvPr id="3" name="Picture 2" descr="Introduction - The Cluster API Book">
            <a:extLst>
              <a:ext uri="{FF2B5EF4-FFF2-40B4-BE49-F238E27FC236}">
                <a16:creationId xmlns:a16="http://schemas.microsoft.com/office/drawing/2014/main" id="{0441264E-80A1-3BDF-C2C2-8F18B1C5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72" y="5431613"/>
            <a:ext cx="395273" cy="5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id="{C15ECC2F-0F5D-27D8-74D8-E6CEB07BE227}"/>
              </a:ext>
            </a:extLst>
          </p:cNvPr>
          <p:cNvSpPr/>
          <p:nvPr/>
        </p:nvSpPr>
        <p:spPr>
          <a:xfrm>
            <a:off x="8108305" y="4201043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grpSp>
        <p:nvGrpSpPr>
          <p:cNvPr id="2066" name="Grupo 2065">
            <a:extLst>
              <a:ext uri="{FF2B5EF4-FFF2-40B4-BE49-F238E27FC236}">
                <a16:creationId xmlns:a16="http://schemas.microsoft.com/office/drawing/2014/main" id="{25CC87F8-795F-01FF-E8B4-D901DB30F064}"/>
              </a:ext>
            </a:extLst>
          </p:cNvPr>
          <p:cNvGrpSpPr/>
          <p:nvPr/>
        </p:nvGrpSpPr>
        <p:grpSpPr>
          <a:xfrm>
            <a:off x="791686" y="4846233"/>
            <a:ext cx="1421175" cy="1063019"/>
            <a:chOff x="791686" y="4846233"/>
            <a:chExt cx="1421175" cy="1063019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98066D6C-A5ED-517D-614E-EBD95BAA00D1}"/>
                </a:ext>
              </a:extLst>
            </p:cNvPr>
            <p:cNvSpPr/>
            <p:nvPr/>
          </p:nvSpPr>
          <p:spPr>
            <a:xfrm>
              <a:off x="860868" y="5216426"/>
              <a:ext cx="306212" cy="30780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3</a:t>
              </a:r>
            </a:p>
          </p:txBody>
        </p:sp>
        <p:grpSp>
          <p:nvGrpSpPr>
            <p:cNvPr id="2049" name="Grupo 2048">
              <a:extLst>
                <a:ext uri="{FF2B5EF4-FFF2-40B4-BE49-F238E27FC236}">
                  <a16:creationId xmlns:a16="http://schemas.microsoft.com/office/drawing/2014/main" id="{79D67551-5BC3-F49D-1EE2-ECA900B02D17}"/>
                </a:ext>
              </a:extLst>
            </p:cNvPr>
            <p:cNvGrpSpPr/>
            <p:nvPr/>
          </p:nvGrpSpPr>
          <p:grpSpPr>
            <a:xfrm>
              <a:off x="791686" y="4846233"/>
              <a:ext cx="1421175" cy="1063019"/>
              <a:chOff x="4538566" y="1802734"/>
              <a:chExt cx="1421175" cy="1063019"/>
            </a:xfrm>
          </p:grpSpPr>
          <p:sp>
            <p:nvSpPr>
              <p:cNvPr id="2050" name="Flecha: curvada hacia arriba 2049">
                <a:extLst>
                  <a:ext uri="{FF2B5EF4-FFF2-40B4-BE49-F238E27FC236}">
                    <a16:creationId xmlns:a16="http://schemas.microsoft.com/office/drawing/2014/main" id="{964984BF-1C41-5BB8-1AC2-CFE5D2788B66}"/>
                  </a:ext>
                </a:extLst>
              </p:cNvPr>
              <p:cNvSpPr/>
              <p:nvPr/>
            </p:nvSpPr>
            <p:spPr>
              <a:xfrm rot="10800000" flipV="1">
                <a:off x="4538566" y="1885958"/>
                <a:ext cx="1421175" cy="378334"/>
              </a:xfrm>
              <a:prstGeom prst="curvedUpArrow">
                <a:avLst>
                  <a:gd name="adj1" fmla="val 24192"/>
                  <a:gd name="adj2" fmla="val 72029"/>
                  <a:gd name="adj3" fmla="val 42161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2051" name="Grupo 2050">
                <a:extLst>
                  <a:ext uri="{FF2B5EF4-FFF2-40B4-BE49-F238E27FC236}">
                    <a16:creationId xmlns:a16="http://schemas.microsoft.com/office/drawing/2014/main" id="{3EA8D20E-5014-1939-3D97-E66B2011B2F5}"/>
                  </a:ext>
                </a:extLst>
              </p:cNvPr>
              <p:cNvGrpSpPr/>
              <p:nvPr/>
            </p:nvGrpSpPr>
            <p:grpSpPr>
              <a:xfrm>
                <a:off x="4544344" y="1802734"/>
                <a:ext cx="1211857" cy="1063019"/>
                <a:chOff x="2620331" y="1346306"/>
                <a:chExt cx="1776031" cy="1557895"/>
              </a:xfrm>
            </p:grpSpPr>
            <p:grpSp>
              <p:nvGrpSpPr>
                <p:cNvPr id="2052" name="Grupo 2051">
                  <a:extLst>
                    <a:ext uri="{FF2B5EF4-FFF2-40B4-BE49-F238E27FC236}">
                      <a16:creationId xmlns:a16="http://schemas.microsoft.com/office/drawing/2014/main" id="{DEB911EE-77BC-A339-4A8F-D8283073F153}"/>
                    </a:ext>
                  </a:extLst>
                </p:cNvPr>
                <p:cNvGrpSpPr/>
                <p:nvPr/>
              </p:nvGrpSpPr>
              <p:grpSpPr>
                <a:xfrm flipH="1">
                  <a:off x="3236163" y="1648682"/>
                  <a:ext cx="892440" cy="714072"/>
                  <a:chOff x="16714419" y="5246413"/>
                  <a:chExt cx="2305925" cy="1062508"/>
                </a:xfrm>
              </p:grpSpPr>
              <p:sp>
                <p:nvSpPr>
                  <p:cNvPr id="2062" name="Flecha: curvada hacia abajo 2061">
                    <a:extLst>
                      <a:ext uri="{FF2B5EF4-FFF2-40B4-BE49-F238E27FC236}">
                        <a16:creationId xmlns:a16="http://schemas.microsoft.com/office/drawing/2014/main" id="{7F6DD0C9-98ED-4AB7-7FBD-C0B06E3E41F1}"/>
                      </a:ext>
                    </a:extLst>
                  </p:cNvPr>
                  <p:cNvSpPr/>
                  <p:nvPr/>
                </p:nvSpPr>
                <p:spPr>
                  <a:xfrm>
                    <a:off x="16860821" y="5246413"/>
                    <a:ext cx="2159523" cy="477211"/>
                  </a:xfrm>
                  <a:prstGeom prst="curvedDownArrow">
                    <a:avLst>
                      <a:gd name="adj1" fmla="val 53315"/>
                      <a:gd name="adj2" fmla="val 90113"/>
                      <a:gd name="adj3" fmla="val 46802"/>
                    </a:avLst>
                  </a:prstGeom>
                  <a:gradFill flip="none" rotWithShape="1">
                    <a:gsLst>
                      <a:gs pos="0">
                        <a:srgbClr val="E66C64">
                          <a:lumMod val="67000"/>
                        </a:srgbClr>
                      </a:gs>
                      <a:gs pos="48000">
                        <a:srgbClr val="E66C64">
                          <a:lumMod val="97000"/>
                          <a:lumOff val="3000"/>
                        </a:srgbClr>
                      </a:gs>
                      <a:gs pos="100000">
                        <a:srgbClr val="E66C64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n w="12700" cap="flat" cmpd="sng" algn="ctr">
                    <a:solidFill>
                      <a:srgbClr val="6E7893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8617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2063" name="Flecha: curvada hacia abajo 2062">
                    <a:extLst>
                      <a:ext uri="{FF2B5EF4-FFF2-40B4-BE49-F238E27FC236}">
                        <a16:creationId xmlns:a16="http://schemas.microsoft.com/office/drawing/2014/main" id="{4A32F53E-418C-5B6A-EC7E-723DAA0A127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714419" y="5831712"/>
                    <a:ext cx="2159522" cy="477209"/>
                  </a:xfrm>
                  <a:prstGeom prst="curvedDownArrow">
                    <a:avLst>
                      <a:gd name="adj1" fmla="val 53315"/>
                      <a:gd name="adj2" fmla="val 90113"/>
                      <a:gd name="adj3" fmla="val 46802"/>
                    </a:avLst>
                  </a:prstGeom>
                  <a:gradFill flip="none" rotWithShape="1">
                    <a:gsLst>
                      <a:gs pos="0">
                        <a:srgbClr val="EAC344">
                          <a:lumMod val="67000"/>
                        </a:srgbClr>
                      </a:gs>
                      <a:gs pos="48000">
                        <a:srgbClr val="EAC344">
                          <a:lumMod val="97000"/>
                          <a:lumOff val="3000"/>
                        </a:srgbClr>
                      </a:gs>
                      <a:gs pos="100000">
                        <a:srgbClr val="EAC344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n w="12700" cap="flat" cmpd="sng" algn="ctr">
                    <a:solidFill>
                      <a:srgbClr val="6E7893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8617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Calibri"/>
                      <a:sym typeface="Arial"/>
                    </a:endParaRPr>
                  </a:p>
                </p:txBody>
              </p:sp>
            </p:grpSp>
            <p:sp>
              <p:nvSpPr>
                <p:cNvPr id="2060" name="CuadroTexto 2059">
                  <a:extLst>
                    <a:ext uri="{FF2B5EF4-FFF2-40B4-BE49-F238E27FC236}">
                      <a16:creationId xmlns:a16="http://schemas.microsoft.com/office/drawing/2014/main" id="{15C29BED-2858-B749-952A-A84A75C76B8C}"/>
                    </a:ext>
                  </a:extLst>
                </p:cNvPr>
                <p:cNvSpPr txBox="1"/>
                <p:nvPr/>
              </p:nvSpPr>
              <p:spPr>
                <a:xfrm>
                  <a:off x="3150464" y="1346306"/>
                  <a:ext cx="1245898" cy="383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Observe</a:t>
                  </a:r>
                </a:p>
              </p:txBody>
            </p:sp>
            <p:sp>
              <p:nvSpPr>
                <p:cNvPr id="2061" name="CuadroTexto 2060">
                  <a:extLst>
                    <a:ext uri="{FF2B5EF4-FFF2-40B4-BE49-F238E27FC236}">
                      <a16:creationId xmlns:a16="http://schemas.microsoft.com/office/drawing/2014/main" id="{B57E3579-35D4-A77C-A1EB-9F5D2E826623}"/>
                    </a:ext>
                  </a:extLst>
                </p:cNvPr>
                <p:cNvSpPr txBox="1"/>
                <p:nvPr/>
              </p:nvSpPr>
              <p:spPr>
                <a:xfrm>
                  <a:off x="2620331" y="2272720"/>
                  <a:ext cx="1686518" cy="631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Calculate diff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Adjust</a:t>
                  </a:r>
                </a:p>
              </p:txBody>
            </p:sp>
          </p:grpSp>
        </p:grpSp>
      </p:grpSp>
      <p:sp>
        <p:nvSpPr>
          <p:cNvPr id="2064" name="Rectángulo: esquinas redondeadas 2063">
            <a:extLst>
              <a:ext uri="{FF2B5EF4-FFF2-40B4-BE49-F238E27FC236}">
                <a16:creationId xmlns:a16="http://schemas.microsoft.com/office/drawing/2014/main" id="{9A370779-C296-4F0A-A161-085810592F19}"/>
              </a:ext>
            </a:extLst>
          </p:cNvPr>
          <p:cNvSpPr/>
          <p:nvPr/>
        </p:nvSpPr>
        <p:spPr>
          <a:xfrm>
            <a:off x="9156436" y="4699118"/>
            <a:ext cx="1568280" cy="13166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Workload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cluster</a:t>
            </a:r>
          </a:p>
        </p:txBody>
      </p:sp>
      <p:pic>
        <p:nvPicPr>
          <p:cNvPr id="2065" name="Google Shape;584;p33">
            <a:extLst>
              <a:ext uri="{FF2B5EF4-FFF2-40B4-BE49-F238E27FC236}">
                <a16:creationId xmlns:a16="http://schemas.microsoft.com/office/drawing/2014/main" id="{DA02E4A3-AFEA-6194-E920-6C247683C3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1213" y="4528946"/>
            <a:ext cx="390682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14" descr="Flux CD SVG Vector Logos - Vector Logo Zone">
            <a:extLst>
              <a:ext uri="{FF2B5EF4-FFF2-40B4-BE49-F238E27FC236}">
                <a16:creationId xmlns:a16="http://schemas.microsoft.com/office/drawing/2014/main" id="{9EC71E40-A3F3-DB82-EDBD-F3412FE3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578" y="5412799"/>
            <a:ext cx="634952" cy="3174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069" name="Grupo 2068">
            <a:extLst>
              <a:ext uri="{FF2B5EF4-FFF2-40B4-BE49-F238E27FC236}">
                <a16:creationId xmlns:a16="http://schemas.microsoft.com/office/drawing/2014/main" id="{09F2F778-4C0F-FEFB-C2F8-4F20728879B9}"/>
              </a:ext>
            </a:extLst>
          </p:cNvPr>
          <p:cNvGrpSpPr/>
          <p:nvPr/>
        </p:nvGrpSpPr>
        <p:grpSpPr>
          <a:xfrm>
            <a:off x="594881" y="5869598"/>
            <a:ext cx="9291503" cy="980288"/>
            <a:chOff x="594881" y="5869598"/>
            <a:chExt cx="9291503" cy="980288"/>
          </a:xfrm>
        </p:grpSpPr>
        <p:sp>
          <p:nvSpPr>
            <p:cNvPr id="11" name="Flecha: curvada hacia arriba 10">
              <a:extLst>
                <a:ext uri="{FF2B5EF4-FFF2-40B4-BE49-F238E27FC236}">
                  <a16:creationId xmlns:a16="http://schemas.microsoft.com/office/drawing/2014/main" id="{98377DA1-4E55-4F5D-B03B-A0BC5E8CD886}"/>
                </a:ext>
              </a:extLst>
            </p:cNvPr>
            <p:cNvSpPr/>
            <p:nvPr/>
          </p:nvSpPr>
          <p:spPr>
            <a:xfrm rot="10800000" flipV="1">
              <a:off x="594881" y="5869598"/>
              <a:ext cx="9291503" cy="781098"/>
            </a:xfrm>
            <a:prstGeom prst="curvedUpArrow">
              <a:avLst>
                <a:gd name="adj1" fmla="val 42321"/>
                <a:gd name="adj2" fmla="val 72029"/>
                <a:gd name="adj3" fmla="val 20624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0">
                <a:srgbClr val="00B0F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2068" name="Grupo 2067">
              <a:extLst>
                <a:ext uri="{FF2B5EF4-FFF2-40B4-BE49-F238E27FC236}">
                  <a16:creationId xmlns:a16="http://schemas.microsoft.com/office/drawing/2014/main" id="{90B21426-C2DC-7788-4884-75B3ABB46FD1}"/>
                </a:ext>
              </a:extLst>
            </p:cNvPr>
            <p:cNvGrpSpPr/>
            <p:nvPr/>
          </p:nvGrpSpPr>
          <p:grpSpPr>
            <a:xfrm>
              <a:off x="7600920" y="5882754"/>
              <a:ext cx="1150362" cy="967132"/>
              <a:chOff x="7600920" y="5882754"/>
              <a:chExt cx="1150362" cy="967132"/>
            </a:xfrm>
          </p:grpSpPr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37F723A0-8B6C-53E7-95D9-D98EB0A4E56A}"/>
                  </a:ext>
                </a:extLst>
              </p:cNvPr>
              <p:cNvGrpSpPr/>
              <p:nvPr/>
            </p:nvGrpSpPr>
            <p:grpSpPr>
              <a:xfrm>
                <a:off x="7600920" y="5882754"/>
                <a:ext cx="1150362" cy="967132"/>
                <a:chOff x="7451538" y="2781309"/>
                <a:chExt cx="1686517" cy="1712411"/>
              </a:xfrm>
            </p:grpSpPr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BAC71950-9994-84FA-2B6B-2733A0490F9C}"/>
                    </a:ext>
                  </a:extLst>
                </p:cNvPr>
                <p:cNvGrpSpPr/>
                <p:nvPr/>
              </p:nvGrpSpPr>
              <p:grpSpPr>
                <a:xfrm flipH="1">
                  <a:off x="8113740" y="3162514"/>
                  <a:ext cx="892440" cy="714073"/>
                  <a:chOff x="4111524" y="7498933"/>
                  <a:chExt cx="2305925" cy="1062510"/>
                </a:xfrm>
              </p:grpSpPr>
              <p:sp>
                <p:nvSpPr>
                  <p:cNvPr id="26" name="Flecha: curvada hacia abajo 25">
                    <a:extLst>
                      <a:ext uri="{FF2B5EF4-FFF2-40B4-BE49-F238E27FC236}">
                        <a16:creationId xmlns:a16="http://schemas.microsoft.com/office/drawing/2014/main" id="{98940CE8-8A78-1E55-230B-04F61DC00CB5}"/>
                      </a:ext>
                    </a:extLst>
                  </p:cNvPr>
                  <p:cNvSpPr/>
                  <p:nvPr/>
                </p:nvSpPr>
                <p:spPr>
                  <a:xfrm>
                    <a:off x="4257927" y="7498933"/>
                    <a:ext cx="2159522" cy="477211"/>
                  </a:xfrm>
                  <a:prstGeom prst="curvedDownArrow">
                    <a:avLst>
                      <a:gd name="adj1" fmla="val 53315"/>
                      <a:gd name="adj2" fmla="val 90113"/>
                      <a:gd name="adj3" fmla="val 46802"/>
                    </a:avLst>
                  </a:prstGeom>
                  <a:gradFill flip="none" rotWithShape="1">
                    <a:gsLst>
                      <a:gs pos="0">
                        <a:srgbClr val="E66C64">
                          <a:lumMod val="67000"/>
                        </a:srgbClr>
                      </a:gs>
                      <a:gs pos="48000">
                        <a:srgbClr val="E66C64">
                          <a:lumMod val="97000"/>
                          <a:lumOff val="3000"/>
                        </a:srgbClr>
                      </a:gs>
                      <a:gs pos="100000">
                        <a:srgbClr val="E66C64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n w="12700" cap="flat" cmpd="sng" algn="ctr">
                    <a:solidFill>
                      <a:srgbClr val="6E7893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8617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31" name="Flecha: curvada hacia abajo 30">
                    <a:extLst>
                      <a:ext uri="{FF2B5EF4-FFF2-40B4-BE49-F238E27FC236}">
                        <a16:creationId xmlns:a16="http://schemas.microsoft.com/office/drawing/2014/main" id="{5CBBE61F-1AA0-7509-C8CD-E5EAD002CB2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11524" y="8084234"/>
                    <a:ext cx="2159522" cy="477209"/>
                  </a:xfrm>
                  <a:prstGeom prst="curvedDownArrow">
                    <a:avLst>
                      <a:gd name="adj1" fmla="val 53315"/>
                      <a:gd name="adj2" fmla="val 90113"/>
                      <a:gd name="adj3" fmla="val 46802"/>
                    </a:avLst>
                  </a:prstGeom>
                  <a:gradFill flip="none" rotWithShape="1">
                    <a:gsLst>
                      <a:gs pos="0">
                        <a:srgbClr val="EAC344">
                          <a:lumMod val="67000"/>
                        </a:srgbClr>
                      </a:gs>
                      <a:gs pos="48000">
                        <a:srgbClr val="EAC344">
                          <a:lumMod val="97000"/>
                          <a:lumOff val="3000"/>
                        </a:srgbClr>
                      </a:gs>
                      <a:gs pos="100000">
                        <a:srgbClr val="EAC344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n w="12700" cap="flat" cmpd="sng" algn="ctr">
                    <a:solidFill>
                      <a:srgbClr val="6E7893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8617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Calibri"/>
                      <a:sym typeface="Arial"/>
                    </a:endParaRPr>
                  </a:p>
                </p:txBody>
              </p:sp>
            </p:grp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5FB7BA52-07E6-6CD7-5022-DD2C3BCC8022}"/>
                    </a:ext>
                  </a:extLst>
                </p:cNvPr>
                <p:cNvSpPr txBox="1"/>
                <p:nvPr/>
              </p:nvSpPr>
              <p:spPr>
                <a:xfrm>
                  <a:off x="7717827" y="2781309"/>
                  <a:ext cx="1245897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Observe</a:t>
                  </a:r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227F456D-FE57-351E-3003-4AE33B722DEC}"/>
                    </a:ext>
                  </a:extLst>
                </p:cNvPr>
                <p:cNvSpPr txBox="1"/>
                <p:nvPr/>
              </p:nvSpPr>
              <p:spPr>
                <a:xfrm>
                  <a:off x="7451538" y="3862238"/>
                  <a:ext cx="1686517" cy="631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Calculate diff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/>
                      <a:sym typeface="Arial"/>
                    </a:rPr>
                    <a:t>Adjust</a:t>
                  </a:r>
                </a:p>
              </p:txBody>
            </p:sp>
          </p:grpSp>
          <p:sp>
            <p:nvSpPr>
              <p:cNvPr id="2067" name="Elipse 2066">
                <a:extLst>
                  <a:ext uri="{FF2B5EF4-FFF2-40B4-BE49-F238E27FC236}">
                    <a16:creationId xmlns:a16="http://schemas.microsoft.com/office/drawing/2014/main" id="{FAA85B45-7C7C-DC04-4416-68AEB8416948}"/>
                  </a:ext>
                </a:extLst>
              </p:cNvPr>
              <p:cNvSpPr/>
              <p:nvPr/>
            </p:nvSpPr>
            <p:spPr>
              <a:xfrm>
                <a:off x="7650015" y="6102968"/>
                <a:ext cx="306212" cy="307809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Arial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652F-AF0E-FE81-BCDA-EAD358E8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DF53C08-1064-550B-7D5A-91C767ECCC03}"/>
              </a:ext>
            </a:extLst>
          </p:cNvPr>
          <p:cNvSpPr/>
          <p:nvPr/>
        </p:nvSpPr>
        <p:spPr>
          <a:xfrm>
            <a:off x="4512831" y="2305766"/>
            <a:ext cx="2021942" cy="2547730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MANAGEMENT CLUSTER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28" name="Google Shape;584;p33">
            <a:extLst>
              <a:ext uri="{FF2B5EF4-FFF2-40B4-BE49-F238E27FC236}">
                <a16:creationId xmlns:a16="http://schemas.microsoft.com/office/drawing/2014/main" id="{1B66EFB0-074B-3FF3-995C-6A10BBCAA7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6351" y="1952696"/>
            <a:ext cx="566746" cy="5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2024F-5C94-AF0C-E19B-F5E456A1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Reconciliation of Intents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9BB49-E547-5AB4-7643-04746B24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5B5419-29AD-325F-1237-013127B815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Nube 54">
            <a:extLst>
              <a:ext uri="{FF2B5EF4-FFF2-40B4-BE49-F238E27FC236}">
                <a16:creationId xmlns:a16="http://schemas.microsoft.com/office/drawing/2014/main" id="{13F6F9DF-2526-8642-6AE6-1D1CBAEC99F0}"/>
              </a:ext>
            </a:extLst>
          </p:cNvPr>
          <p:cNvSpPr/>
          <p:nvPr/>
        </p:nvSpPr>
        <p:spPr>
          <a:xfrm>
            <a:off x="8345720" y="1301506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C2D77CBA-DCAA-1E3F-CF22-50AA1FCF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51" y="1329710"/>
            <a:ext cx="1287073" cy="4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D74F3753-5A71-1A4C-6C7D-B72F99E9E607}"/>
              </a:ext>
            </a:extLst>
          </p:cNvPr>
          <p:cNvSpPr txBox="1"/>
          <p:nvPr/>
        </p:nvSpPr>
        <p:spPr>
          <a:xfrm>
            <a:off x="8831549" y="3605290"/>
            <a:ext cx="268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Arial"/>
              </a:rPr>
              <a:t>CLOUDS AND SITES</a:t>
            </a:r>
          </a:p>
        </p:txBody>
      </p:sp>
      <p:sp>
        <p:nvSpPr>
          <p:cNvPr id="76" name="Nube 75">
            <a:extLst>
              <a:ext uri="{FF2B5EF4-FFF2-40B4-BE49-F238E27FC236}">
                <a16:creationId xmlns:a16="http://schemas.microsoft.com/office/drawing/2014/main" id="{EF38C48C-BF1D-037A-3BAB-2138A1C198BC}"/>
              </a:ext>
            </a:extLst>
          </p:cNvPr>
          <p:cNvSpPr/>
          <p:nvPr/>
        </p:nvSpPr>
        <p:spPr>
          <a:xfrm>
            <a:off x="8427860" y="3918115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77" name="Picture 4" descr="Somos expertos en la nube de amazon Web Service AWS">
            <a:extLst>
              <a:ext uri="{FF2B5EF4-FFF2-40B4-BE49-F238E27FC236}">
                <a16:creationId xmlns:a16="http://schemas.microsoft.com/office/drawing/2014/main" id="{07A21F69-3D1D-3AB9-FBE7-EC0440C19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9066" r="25674" b="8434"/>
          <a:stretch/>
        </p:blipFill>
        <p:spPr bwMode="auto">
          <a:xfrm>
            <a:off x="11195669" y="3719613"/>
            <a:ext cx="718452" cy="7605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7" name="Rectángulo: esquinas redondeadas 136">
            <a:extLst>
              <a:ext uri="{FF2B5EF4-FFF2-40B4-BE49-F238E27FC236}">
                <a16:creationId xmlns:a16="http://schemas.microsoft.com/office/drawing/2014/main" id="{C3AA2B2C-7E24-7180-5F8E-812D118EE70F}"/>
              </a:ext>
            </a:extLst>
          </p:cNvPr>
          <p:cNvSpPr/>
          <p:nvPr/>
        </p:nvSpPr>
        <p:spPr>
          <a:xfrm>
            <a:off x="403360" y="1409700"/>
            <a:ext cx="2692901" cy="4729734"/>
          </a:xfrm>
          <a:prstGeom prst="roundRect">
            <a:avLst>
              <a:gd name="adj" fmla="val 4796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86179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3C4100E4-04B1-D6AB-5990-E9BABA8AB19B}"/>
              </a:ext>
            </a:extLst>
          </p:cNvPr>
          <p:cNvSpPr txBox="1"/>
          <p:nvPr/>
        </p:nvSpPr>
        <p:spPr>
          <a:xfrm>
            <a:off x="721416" y="6244171"/>
            <a:ext cx="245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SOURCE(S) OF TRUTH</a:t>
            </a:r>
          </a:p>
        </p:txBody>
      </p: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D8943F6-8890-7417-CD64-3B0D34EFC2E5}"/>
              </a:ext>
            </a:extLst>
          </p:cNvPr>
          <p:cNvGrpSpPr/>
          <p:nvPr/>
        </p:nvGrpSpPr>
        <p:grpSpPr>
          <a:xfrm>
            <a:off x="724659" y="1125497"/>
            <a:ext cx="713839" cy="662790"/>
            <a:chOff x="1140530" y="2126603"/>
            <a:chExt cx="1326537" cy="1231671"/>
          </a:xfrm>
        </p:grpSpPr>
        <p:sp>
          <p:nvSpPr>
            <p:cNvPr id="140" name="Rombo 139">
              <a:extLst>
                <a:ext uri="{FF2B5EF4-FFF2-40B4-BE49-F238E27FC236}">
                  <a16:creationId xmlns:a16="http://schemas.microsoft.com/office/drawing/2014/main" id="{E70D1D96-7667-4AB9-24CD-554067EE80A1}"/>
                </a:ext>
              </a:extLst>
            </p:cNvPr>
            <p:cNvSpPr/>
            <p:nvPr/>
          </p:nvSpPr>
          <p:spPr>
            <a:xfrm>
              <a:off x="1140530" y="2187001"/>
              <a:ext cx="1087626" cy="110178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pic>
          <p:nvPicPr>
            <p:cNvPr id="141" name="Gráfico 140">
              <a:extLst>
                <a:ext uri="{FF2B5EF4-FFF2-40B4-BE49-F238E27FC236}">
                  <a16:creationId xmlns:a16="http://schemas.microsoft.com/office/drawing/2014/main" id="{8CAACACA-C859-DBC8-C0B9-A8C2FC655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5396" y="2126603"/>
              <a:ext cx="1231671" cy="1231671"/>
            </a:xfrm>
            <a:prstGeom prst="rect">
              <a:avLst/>
            </a:prstGeom>
          </p:spPr>
        </p:pic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5696D9DD-B30E-DC59-1096-80CFB9B183D8}"/>
              </a:ext>
            </a:extLst>
          </p:cNvPr>
          <p:cNvGrpSpPr/>
          <p:nvPr/>
        </p:nvGrpSpPr>
        <p:grpSpPr>
          <a:xfrm rot="900000">
            <a:off x="6442047" y="4102030"/>
            <a:ext cx="2136857" cy="1826268"/>
            <a:chOff x="6329096" y="4058460"/>
            <a:chExt cx="2136857" cy="1826268"/>
          </a:xfrm>
        </p:grpSpPr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13AC0A36-0915-C3B9-9DA5-CD154B746C7D}"/>
                </a:ext>
              </a:extLst>
            </p:cNvPr>
            <p:cNvGrpSpPr/>
            <p:nvPr/>
          </p:nvGrpSpPr>
          <p:grpSpPr>
            <a:xfrm>
              <a:off x="6329096" y="4128506"/>
              <a:ext cx="2136857" cy="1467677"/>
              <a:chOff x="6566285" y="3279901"/>
              <a:chExt cx="2136857" cy="1467677"/>
            </a:xfrm>
          </p:grpSpPr>
          <p:sp>
            <p:nvSpPr>
              <p:cNvPr id="148" name="Flecha: a la derecha 147">
                <a:extLst>
                  <a:ext uri="{FF2B5EF4-FFF2-40B4-BE49-F238E27FC236}">
                    <a16:creationId xmlns:a16="http://schemas.microsoft.com/office/drawing/2014/main" id="{CF576A22-CE04-2607-F0D0-F539D9D93AE2}"/>
                  </a:ext>
                </a:extLst>
              </p:cNvPr>
              <p:cNvSpPr/>
              <p:nvPr/>
            </p:nvSpPr>
            <p:spPr>
              <a:xfrm>
                <a:off x="6566285" y="3279901"/>
                <a:ext cx="2136857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49" name="Grupo 148">
                <a:extLst>
                  <a:ext uri="{FF2B5EF4-FFF2-40B4-BE49-F238E27FC236}">
                    <a16:creationId xmlns:a16="http://schemas.microsoft.com/office/drawing/2014/main" id="{53C68542-02E7-1AAB-B885-8521FECA7DD0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0" name="Flecha: curvada hacia abajo 149">
                  <a:extLst>
                    <a:ext uri="{FF2B5EF4-FFF2-40B4-BE49-F238E27FC236}">
                      <a16:creationId xmlns:a16="http://schemas.microsoft.com/office/drawing/2014/main" id="{E5BBB3DF-EDD6-AD1C-59A1-732FC39AC78A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1" name="Flecha: curvada hacia abajo 150">
                  <a:extLst>
                    <a:ext uri="{FF2B5EF4-FFF2-40B4-BE49-F238E27FC236}">
                      <a16:creationId xmlns:a16="http://schemas.microsoft.com/office/drawing/2014/main" id="{9C34BB6F-F12A-4B5A-82E6-5EBF763EEA7E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2E06A30B-5AFD-1A33-85A3-1439057C0CE6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782E3334-FF5E-B4B4-35BC-5315DB1A0654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pic>
        <p:nvPicPr>
          <p:cNvPr id="161" name="Picture 14" descr="Flux CD SVG Vector Logos - Vector Logo Zone">
            <a:extLst>
              <a:ext uri="{FF2B5EF4-FFF2-40B4-BE49-F238E27FC236}">
                <a16:creationId xmlns:a16="http://schemas.microsoft.com/office/drawing/2014/main" id="{28612E91-4993-55B3-EA89-D30EAD47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2" y="3608941"/>
            <a:ext cx="565471" cy="2827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2" name="Picture 2" descr="Introduction - The Cluster API Book">
            <a:extLst>
              <a:ext uri="{FF2B5EF4-FFF2-40B4-BE49-F238E27FC236}">
                <a16:creationId xmlns:a16="http://schemas.microsoft.com/office/drawing/2014/main" id="{1A471AEC-4466-65FD-8370-D9FB313B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90" y="3801518"/>
            <a:ext cx="424594" cy="4790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3" name="Picture 6" descr="Crossplane | Cloud Native Computing Foundation">
            <a:extLst>
              <a:ext uri="{FF2B5EF4-FFF2-40B4-BE49-F238E27FC236}">
                <a16:creationId xmlns:a16="http://schemas.microsoft.com/office/drawing/2014/main" id="{3BAD1B97-8F7E-9CA4-1416-F591429A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97" y="3201771"/>
            <a:ext cx="423251" cy="45445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4" name="Imagen 163" descr="Código QR&#10;&#10;Descripción generada automáticamente">
            <a:extLst>
              <a:ext uri="{FF2B5EF4-FFF2-40B4-BE49-F238E27FC236}">
                <a16:creationId xmlns:a16="http://schemas.microsoft.com/office/drawing/2014/main" id="{2746DDCB-9DA2-2B7E-8DEE-A754848CAD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343" y="1125496"/>
            <a:ext cx="662789" cy="662789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A0CCBDDB-B519-8965-94B8-3EB11D80F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63792" y="1116568"/>
            <a:ext cx="576605" cy="689771"/>
          </a:xfrm>
          <a:prstGeom prst="rect">
            <a:avLst/>
          </a:prstGeom>
        </p:spPr>
      </p:pic>
      <p:grpSp>
        <p:nvGrpSpPr>
          <p:cNvPr id="174" name="Grupo 173">
            <a:extLst>
              <a:ext uri="{FF2B5EF4-FFF2-40B4-BE49-F238E27FC236}">
                <a16:creationId xmlns:a16="http://schemas.microsoft.com/office/drawing/2014/main" id="{D5C018F0-8E9A-65EB-D9D0-E3F3514776A3}"/>
              </a:ext>
            </a:extLst>
          </p:cNvPr>
          <p:cNvGrpSpPr/>
          <p:nvPr/>
        </p:nvGrpSpPr>
        <p:grpSpPr>
          <a:xfrm rot="20495052">
            <a:off x="6467958" y="2010755"/>
            <a:ext cx="2160362" cy="1826268"/>
            <a:chOff x="6329096" y="4058460"/>
            <a:chExt cx="2160362" cy="1826268"/>
          </a:xfrm>
        </p:grpSpPr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703F54E8-8DA9-28D5-5487-DC0DC350600C}"/>
                </a:ext>
              </a:extLst>
            </p:cNvPr>
            <p:cNvGrpSpPr/>
            <p:nvPr/>
          </p:nvGrpSpPr>
          <p:grpSpPr>
            <a:xfrm>
              <a:off x="6329096" y="4128505"/>
              <a:ext cx="2160362" cy="1467677"/>
              <a:chOff x="6566285" y="3279900"/>
              <a:chExt cx="2160362" cy="1467677"/>
            </a:xfrm>
          </p:grpSpPr>
          <p:sp>
            <p:nvSpPr>
              <p:cNvPr id="178" name="Flecha: a la derecha 177">
                <a:extLst>
                  <a:ext uri="{FF2B5EF4-FFF2-40B4-BE49-F238E27FC236}">
                    <a16:creationId xmlns:a16="http://schemas.microsoft.com/office/drawing/2014/main" id="{2F43A039-A5EE-E11E-13AC-2BD49665FDEB}"/>
                  </a:ext>
                </a:extLst>
              </p:cNvPr>
              <p:cNvSpPr/>
              <p:nvPr/>
            </p:nvSpPr>
            <p:spPr>
              <a:xfrm>
                <a:off x="6566285" y="3279900"/>
                <a:ext cx="2160362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79" name="Grupo 178">
                <a:extLst>
                  <a:ext uri="{FF2B5EF4-FFF2-40B4-BE49-F238E27FC236}">
                    <a16:creationId xmlns:a16="http://schemas.microsoft.com/office/drawing/2014/main" id="{5CB47506-AA41-1A07-CB54-9DA11203F475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80" name="Flecha: curvada hacia abajo 179">
                  <a:extLst>
                    <a:ext uri="{FF2B5EF4-FFF2-40B4-BE49-F238E27FC236}">
                      <a16:creationId xmlns:a16="http://schemas.microsoft.com/office/drawing/2014/main" id="{63789C2E-2360-0861-C3C6-BE8ED64967AE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81" name="Flecha: curvada hacia abajo 180">
                  <a:extLst>
                    <a:ext uri="{FF2B5EF4-FFF2-40B4-BE49-F238E27FC236}">
                      <a16:creationId xmlns:a16="http://schemas.microsoft.com/office/drawing/2014/main" id="{49E95A92-F10D-9F20-E14E-08782FB51C27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3A6AAD92-2477-66A8-5D7D-618660D5F1AA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77" name="CuadroTexto 176">
              <a:extLst>
                <a:ext uri="{FF2B5EF4-FFF2-40B4-BE49-F238E27FC236}">
                  <a16:creationId xmlns:a16="http://schemas.microsoft.com/office/drawing/2014/main" id="{03B33295-AA5F-DAA0-F7B7-C8D52631E731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F458BC5-8D51-0353-76EE-254425A5C094}"/>
              </a:ext>
            </a:extLst>
          </p:cNvPr>
          <p:cNvSpPr/>
          <p:nvPr/>
        </p:nvSpPr>
        <p:spPr>
          <a:xfrm>
            <a:off x="8597018" y="154512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AKS01</a:t>
            </a:r>
          </a:p>
        </p:txBody>
      </p:sp>
      <p:pic>
        <p:nvPicPr>
          <p:cNvPr id="4" name="Google Shape;584;p33">
            <a:extLst>
              <a:ext uri="{FF2B5EF4-FFF2-40B4-BE49-F238E27FC236}">
                <a16:creationId xmlns:a16="http://schemas.microsoft.com/office/drawing/2014/main" id="{2CC7A525-551D-897F-6FEC-AA2CB54C08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795" y="1374952"/>
            <a:ext cx="390682" cy="408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rupo 171">
            <a:extLst>
              <a:ext uri="{FF2B5EF4-FFF2-40B4-BE49-F238E27FC236}">
                <a16:creationId xmlns:a16="http://schemas.microsoft.com/office/drawing/2014/main" id="{093D0CB6-ACDA-2FA6-1481-19334C4882D5}"/>
              </a:ext>
            </a:extLst>
          </p:cNvPr>
          <p:cNvGrpSpPr/>
          <p:nvPr/>
        </p:nvGrpSpPr>
        <p:grpSpPr>
          <a:xfrm>
            <a:off x="2777597" y="2968601"/>
            <a:ext cx="1929265" cy="1870743"/>
            <a:chOff x="2767480" y="4049766"/>
            <a:chExt cx="1929265" cy="1870743"/>
          </a:xfrm>
        </p:grpSpPr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12BC5D68-1EB1-F2AA-E6FA-E862C49DA9B8}"/>
                </a:ext>
              </a:extLst>
            </p:cNvPr>
            <p:cNvGrpSpPr/>
            <p:nvPr/>
          </p:nvGrpSpPr>
          <p:grpSpPr>
            <a:xfrm flipH="1">
              <a:off x="2767480" y="4128505"/>
              <a:ext cx="1929265" cy="1467677"/>
              <a:chOff x="6649455" y="3279900"/>
              <a:chExt cx="1929265" cy="1467677"/>
            </a:xfrm>
          </p:grpSpPr>
          <p:sp>
            <p:nvSpPr>
              <p:cNvPr id="153" name="Flecha: a la derecha 152">
                <a:extLst>
                  <a:ext uri="{FF2B5EF4-FFF2-40B4-BE49-F238E27FC236}">
                    <a16:creationId xmlns:a16="http://schemas.microsoft.com/office/drawing/2014/main" id="{35E7E1DC-99AF-7007-F00A-D44ED8A0502F}"/>
                  </a:ext>
                </a:extLst>
              </p:cNvPr>
              <p:cNvSpPr/>
              <p:nvPr/>
            </p:nvSpPr>
            <p:spPr>
              <a:xfrm>
                <a:off x="6649455" y="3279900"/>
                <a:ext cx="1929265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54" name="Grupo 153">
                <a:extLst>
                  <a:ext uri="{FF2B5EF4-FFF2-40B4-BE49-F238E27FC236}">
                    <a16:creationId xmlns:a16="http://schemas.microsoft.com/office/drawing/2014/main" id="{12AA0FB9-687C-D35F-6F46-FFDF976AECF2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5" name="Flecha: curvada hacia abajo 154">
                  <a:extLst>
                    <a:ext uri="{FF2B5EF4-FFF2-40B4-BE49-F238E27FC236}">
                      <a16:creationId xmlns:a16="http://schemas.microsoft.com/office/drawing/2014/main" id="{77035CD0-7FB0-6ABB-ACF8-10A30282A749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6" name="Flecha: curvada hacia abajo 155">
                  <a:extLst>
                    <a:ext uri="{FF2B5EF4-FFF2-40B4-BE49-F238E27FC236}">
                      <a16:creationId xmlns:a16="http://schemas.microsoft.com/office/drawing/2014/main" id="{36F04797-1ACE-1B4C-D731-1CC47235555D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30A8B272-DF98-3F6C-66CC-3DDFE9C2EA93}"/>
                </a:ext>
              </a:extLst>
            </p:cNvPr>
            <p:cNvSpPr txBox="1"/>
            <p:nvPr/>
          </p:nvSpPr>
          <p:spPr>
            <a:xfrm>
              <a:off x="3415327" y="4049766"/>
              <a:ext cx="100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F1A87A8A-23C9-7F4D-92BA-066AEFAC8DD8}"/>
                </a:ext>
              </a:extLst>
            </p:cNvPr>
            <p:cNvSpPr txBox="1"/>
            <p:nvPr/>
          </p:nvSpPr>
          <p:spPr>
            <a:xfrm>
              <a:off x="3077645" y="5335734"/>
              <a:ext cx="1523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237399B-BEEE-731D-2C87-837A63DA202F}"/>
              </a:ext>
            </a:extLst>
          </p:cNvPr>
          <p:cNvSpPr/>
          <p:nvPr/>
        </p:nvSpPr>
        <p:spPr>
          <a:xfrm>
            <a:off x="683539" y="3288424"/>
            <a:ext cx="2104766" cy="112164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Mgmt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Cluster Intent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362799-345B-03DC-AD08-8C425F80A7BE}"/>
              </a:ext>
            </a:extLst>
          </p:cNvPr>
          <p:cNvSpPr/>
          <p:nvPr/>
        </p:nvSpPr>
        <p:spPr>
          <a:xfrm>
            <a:off x="952411" y="3640484"/>
            <a:ext cx="1607121" cy="281388"/>
          </a:xfrm>
          <a:prstGeom prst="rect">
            <a:avLst/>
          </a:prstGeom>
          <a:solidFill>
            <a:srgbClr val="D8BCDB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AKS01 Cluster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7116F18-F25B-FC8B-C63D-77D81A4DFA5E}"/>
              </a:ext>
            </a:extLst>
          </p:cNvPr>
          <p:cNvSpPr/>
          <p:nvPr/>
        </p:nvSpPr>
        <p:spPr>
          <a:xfrm>
            <a:off x="955833" y="4043084"/>
            <a:ext cx="1607120" cy="281388"/>
          </a:xfrm>
          <a:prstGeom prst="rect">
            <a:avLst/>
          </a:prstGeom>
          <a:solidFill>
            <a:srgbClr val="00B050">
              <a:alpha val="50000"/>
            </a:srgb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GKE01 Cluster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DD382BF4-E53B-5DDB-DBFC-8F82806A7796}"/>
              </a:ext>
            </a:extLst>
          </p:cNvPr>
          <p:cNvSpPr/>
          <p:nvPr/>
        </p:nvSpPr>
        <p:spPr>
          <a:xfrm>
            <a:off x="4832681" y="3092681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F3E36C2-9945-C499-2963-431FBB34725A}"/>
              </a:ext>
            </a:extLst>
          </p:cNvPr>
          <p:cNvSpPr/>
          <p:nvPr/>
        </p:nvSpPr>
        <p:spPr>
          <a:xfrm>
            <a:off x="8682163" y="478590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GKE01</a:t>
            </a:r>
          </a:p>
        </p:txBody>
      </p:sp>
      <p:pic>
        <p:nvPicPr>
          <p:cNvPr id="80" name="Google Shape;584;p33">
            <a:extLst>
              <a:ext uri="{FF2B5EF4-FFF2-40B4-BE49-F238E27FC236}">
                <a16:creationId xmlns:a16="http://schemas.microsoft.com/office/drawing/2014/main" id="{1571431C-8C08-8444-3E39-18D9685D08C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6940" y="4615732"/>
            <a:ext cx="390682" cy="408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98B741B-0FD6-C902-4141-4D360303E2C4}"/>
              </a:ext>
            </a:extLst>
          </p:cNvPr>
          <p:cNvSpPr/>
          <p:nvPr/>
        </p:nvSpPr>
        <p:spPr>
          <a:xfrm>
            <a:off x="5625442" y="3090576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23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B25B-E3FF-BA7D-B2B1-261EC914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DDE36155-098A-18FD-A802-AAF3EB72755B}"/>
              </a:ext>
            </a:extLst>
          </p:cNvPr>
          <p:cNvSpPr/>
          <p:nvPr/>
        </p:nvSpPr>
        <p:spPr>
          <a:xfrm>
            <a:off x="4512831" y="2305766"/>
            <a:ext cx="2021942" cy="2547730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MANAGEMENT CLUSTER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50" name="Google Shape;584;p33">
            <a:extLst>
              <a:ext uri="{FF2B5EF4-FFF2-40B4-BE49-F238E27FC236}">
                <a16:creationId xmlns:a16="http://schemas.microsoft.com/office/drawing/2014/main" id="{1638AA95-7532-E5A5-48D3-1108D86161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6351" y="1952696"/>
            <a:ext cx="566746" cy="5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4622C-A225-9EC0-AF85-458532D0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Reconciliation of Intents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9BF0B-91F0-D722-5BBB-36FCFE2E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5CE995-F1EF-3E5F-D7D0-FC33D183180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Nube 54">
            <a:extLst>
              <a:ext uri="{FF2B5EF4-FFF2-40B4-BE49-F238E27FC236}">
                <a16:creationId xmlns:a16="http://schemas.microsoft.com/office/drawing/2014/main" id="{B1FEE04D-A659-0057-3C0E-D3FF582F519D}"/>
              </a:ext>
            </a:extLst>
          </p:cNvPr>
          <p:cNvSpPr/>
          <p:nvPr/>
        </p:nvSpPr>
        <p:spPr>
          <a:xfrm>
            <a:off x="8345720" y="1301506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A4BDC319-27FB-2E36-3445-0A13C098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51" y="1329710"/>
            <a:ext cx="1287073" cy="4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CF4C32E-486D-C368-F24D-92434D990C65}"/>
              </a:ext>
            </a:extLst>
          </p:cNvPr>
          <p:cNvSpPr txBox="1"/>
          <p:nvPr/>
        </p:nvSpPr>
        <p:spPr>
          <a:xfrm>
            <a:off x="8831549" y="3605290"/>
            <a:ext cx="268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Arial"/>
              </a:rPr>
              <a:t>CLOUDS AND SITES</a:t>
            </a:r>
          </a:p>
        </p:txBody>
      </p:sp>
      <p:sp>
        <p:nvSpPr>
          <p:cNvPr id="76" name="Nube 75">
            <a:extLst>
              <a:ext uri="{FF2B5EF4-FFF2-40B4-BE49-F238E27FC236}">
                <a16:creationId xmlns:a16="http://schemas.microsoft.com/office/drawing/2014/main" id="{C65213FE-0755-3A9E-11D1-6AE7EEE9F319}"/>
              </a:ext>
            </a:extLst>
          </p:cNvPr>
          <p:cNvSpPr/>
          <p:nvPr/>
        </p:nvSpPr>
        <p:spPr>
          <a:xfrm>
            <a:off x="8427860" y="3918115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77" name="Picture 4" descr="Somos expertos en la nube de amazon Web Service AWS">
            <a:extLst>
              <a:ext uri="{FF2B5EF4-FFF2-40B4-BE49-F238E27FC236}">
                <a16:creationId xmlns:a16="http://schemas.microsoft.com/office/drawing/2014/main" id="{56155D89-4016-BB7E-F850-BAF2EA71A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9066" r="25674" b="8434"/>
          <a:stretch/>
        </p:blipFill>
        <p:spPr bwMode="auto">
          <a:xfrm>
            <a:off x="11195669" y="3719613"/>
            <a:ext cx="718452" cy="7605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7" name="Rectángulo: esquinas redondeadas 136">
            <a:extLst>
              <a:ext uri="{FF2B5EF4-FFF2-40B4-BE49-F238E27FC236}">
                <a16:creationId xmlns:a16="http://schemas.microsoft.com/office/drawing/2014/main" id="{FE059F09-668D-C984-84DE-A19050D391CF}"/>
              </a:ext>
            </a:extLst>
          </p:cNvPr>
          <p:cNvSpPr/>
          <p:nvPr/>
        </p:nvSpPr>
        <p:spPr>
          <a:xfrm>
            <a:off x="403360" y="1409700"/>
            <a:ext cx="2692901" cy="4729734"/>
          </a:xfrm>
          <a:prstGeom prst="roundRect">
            <a:avLst>
              <a:gd name="adj" fmla="val 4796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86179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2B206395-89EA-E661-D8C0-C1CBF9E3EF99}"/>
              </a:ext>
            </a:extLst>
          </p:cNvPr>
          <p:cNvSpPr txBox="1"/>
          <p:nvPr/>
        </p:nvSpPr>
        <p:spPr>
          <a:xfrm>
            <a:off x="721416" y="6244171"/>
            <a:ext cx="245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SOURCE(S) OF TRUTH</a:t>
            </a:r>
          </a:p>
        </p:txBody>
      </p: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2C14665A-3ECB-6591-EDEF-FFAB836DC99B}"/>
              </a:ext>
            </a:extLst>
          </p:cNvPr>
          <p:cNvGrpSpPr/>
          <p:nvPr/>
        </p:nvGrpSpPr>
        <p:grpSpPr>
          <a:xfrm>
            <a:off x="724659" y="1125497"/>
            <a:ext cx="713839" cy="662790"/>
            <a:chOff x="1140530" y="2126603"/>
            <a:chExt cx="1326537" cy="1231671"/>
          </a:xfrm>
        </p:grpSpPr>
        <p:sp>
          <p:nvSpPr>
            <p:cNvPr id="140" name="Rombo 139">
              <a:extLst>
                <a:ext uri="{FF2B5EF4-FFF2-40B4-BE49-F238E27FC236}">
                  <a16:creationId xmlns:a16="http://schemas.microsoft.com/office/drawing/2014/main" id="{A283DB09-0184-8AB6-AD32-0EB9C14C0456}"/>
                </a:ext>
              </a:extLst>
            </p:cNvPr>
            <p:cNvSpPr/>
            <p:nvPr/>
          </p:nvSpPr>
          <p:spPr>
            <a:xfrm>
              <a:off x="1140530" y="2187001"/>
              <a:ext cx="1087626" cy="110178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pic>
          <p:nvPicPr>
            <p:cNvPr id="141" name="Gráfico 140">
              <a:extLst>
                <a:ext uri="{FF2B5EF4-FFF2-40B4-BE49-F238E27FC236}">
                  <a16:creationId xmlns:a16="http://schemas.microsoft.com/office/drawing/2014/main" id="{3CFA9BAA-D5F8-428F-BE15-9CB09B8B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5396" y="2126603"/>
              <a:ext cx="1231671" cy="1231671"/>
            </a:xfrm>
            <a:prstGeom prst="rect">
              <a:avLst/>
            </a:prstGeom>
          </p:spPr>
        </p:pic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36111B49-9DCA-BE5E-776F-BB2B5B3A0846}"/>
              </a:ext>
            </a:extLst>
          </p:cNvPr>
          <p:cNvGrpSpPr/>
          <p:nvPr/>
        </p:nvGrpSpPr>
        <p:grpSpPr>
          <a:xfrm rot="900000">
            <a:off x="6442047" y="4102030"/>
            <a:ext cx="2136857" cy="1826268"/>
            <a:chOff x="6329096" y="4058460"/>
            <a:chExt cx="2136857" cy="1826268"/>
          </a:xfrm>
        </p:grpSpPr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9727B27A-0502-3875-2CBF-503D880B68E9}"/>
                </a:ext>
              </a:extLst>
            </p:cNvPr>
            <p:cNvGrpSpPr/>
            <p:nvPr/>
          </p:nvGrpSpPr>
          <p:grpSpPr>
            <a:xfrm>
              <a:off x="6329096" y="4128506"/>
              <a:ext cx="2136857" cy="1467677"/>
              <a:chOff x="6566285" y="3279901"/>
              <a:chExt cx="2136857" cy="1467677"/>
            </a:xfrm>
          </p:grpSpPr>
          <p:sp>
            <p:nvSpPr>
              <p:cNvPr id="148" name="Flecha: a la derecha 147">
                <a:extLst>
                  <a:ext uri="{FF2B5EF4-FFF2-40B4-BE49-F238E27FC236}">
                    <a16:creationId xmlns:a16="http://schemas.microsoft.com/office/drawing/2014/main" id="{2D31E7B2-DCB6-AD8E-3267-8D933B25754F}"/>
                  </a:ext>
                </a:extLst>
              </p:cNvPr>
              <p:cNvSpPr/>
              <p:nvPr/>
            </p:nvSpPr>
            <p:spPr>
              <a:xfrm>
                <a:off x="6566285" y="3279901"/>
                <a:ext cx="2136857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49" name="Grupo 148">
                <a:extLst>
                  <a:ext uri="{FF2B5EF4-FFF2-40B4-BE49-F238E27FC236}">
                    <a16:creationId xmlns:a16="http://schemas.microsoft.com/office/drawing/2014/main" id="{A5EF0104-4BCF-C896-AD0C-2CEB5254DD9F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0" name="Flecha: curvada hacia abajo 149">
                  <a:extLst>
                    <a:ext uri="{FF2B5EF4-FFF2-40B4-BE49-F238E27FC236}">
                      <a16:creationId xmlns:a16="http://schemas.microsoft.com/office/drawing/2014/main" id="{600CFC92-E1B1-E57D-7B93-E52F12EC170D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1" name="Flecha: curvada hacia abajo 150">
                  <a:extLst>
                    <a:ext uri="{FF2B5EF4-FFF2-40B4-BE49-F238E27FC236}">
                      <a16:creationId xmlns:a16="http://schemas.microsoft.com/office/drawing/2014/main" id="{2E980C39-D45C-B1F8-A6D6-83A31CF26304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B470446B-CE28-E0F2-146A-7BA4D81D346E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43603237-D3B0-240F-11C7-070B67F7C98C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pic>
        <p:nvPicPr>
          <p:cNvPr id="164" name="Imagen 163" descr="Código QR&#10;&#10;Descripción generada automáticamente">
            <a:extLst>
              <a:ext uri="{FF2B5EF4-FFF2-40B4-BE49-F238E27FC236}">
                <a16:creationId xmlns:a16="http://schemas.microsoft.com/office/drawing/2014/main" id="{8D606E89-3C92-CC46-FAC7-191B3FD80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343" y="1125496"/>
            <a:ext cx="662789" cy="662789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848EEBAF-F02D-C460-27F7-53739E191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3792" y="1116568"/>
            <a:ext cx="576605" cy="689771"/>
          </a:xfrm>
          <a:prstGeom prst="rect">
            <a:avLst/>
          </a:prstGeom>
        </p:spPr>
      </p:pic>
      <p:grpSp>
        <p:nvGrpSpPr>
          <p:cNvPr id="174" name="Grupo 173">
            <a:extLst>
              <a:ext uri="{FF2B5EF4-FFF2-40B4-BE49-F238E27FC236}">
                <a16:creationId xmlns:a16="http://schemas.microsoft.com/office/drawing/2014/main" id="{DE624C4D-34B5-3469-0D44-B40EEA55E05F}"/>
              </a:ext>
            </a:extLst>
          </p:cNvPr>
          <p:cNvGrpSpPr/>
          <p:nvPr/>
        </p:nvGrpSpPr>
        <p:grpSpPr>
          <a:xfrm rot="20495052">
            <a:off x="6467958" y="2010755"/>
            <a:ext cx="2160362" cy="1826268"/>
            <a:chOff x="6329096" y="4058460"/>
            <a:chExt cx="2160362" cy="1826268"/>
          </a:xfrm>
        </p:grpSpPr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3862032C-DA7F-CBBE-C8B5-AA4F5828B818}"/>
                </a:ext>
              </a:extLst>
            </p:cNvPr>
            <p:cNvGrpSpPr/>
            <p:nvPr/>
          </p:nvGrpSpPr>
          <p:grpSpPr>
            <a:xfrm>
              <a:off x="6329096" y="4128505"/>
              <a:ext cx="2160362" cy="1467677"/>
              <a:chOff x="6566285" y="3279900"/>
              <a:chExt cx="2160362" cy="1467677"/>
            </a:xfrm>
          </p:grpSpPr>
          <p:sp>
            <p:nvSpPr>
              <p:cNvPr id="178" name="Flecha: a la derecha 177">
                <a:extLst>
                  <a:ext uri="{FF2B5EF4-FFF2-40B4-BE49-F238E27FC236}">
                    <a16:creationId xmlns:a16="http://schemas.microsoft.com/office/drawing/2014/main" id="{2F317755-8AF8-9105-03FB-032A8948B928}"/>
                  </a:ext>
                </a:extLst>
              </p:cNvPr>
              <p:cNvSpPr/>
              <p:nvPr/>
            </p:nvSpPr>
            <p:spPr>
              <a:xfrm>
                <a:off x="6566285" y="3279900"/>
                <a:ext cx="2160362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79" name="Grupo 178">
                <a:extLst>
                  <a:ext uri="{FF2B5EF4-FFF2-40B4-BE49-F238E27FC236}">
                    <a16:creationId xmlns:a16="http://schemas.microsoft.com/office/drawing/2014/main" id="{AC2BFCD8-46DF-7425-341C-54F2BBCF520D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80" name="Flecha: curvada hacia abajo 179">
                  <a:extLst>
                    <a:ext uri="{FF2B5EF4-FFF2-40B4-BE49-F238E27FC236}">
                      <a16:creationId xmlns:a16="http://schemas.microsoft.com/office/drawing/2014/main" id="{2602BA5B-6200-0662-218A-F0796FCE9D0F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81" name="Flecha: curvada hacia abajo 180">
                  <a:extLst>
                    <a:ext uri="{FF2B5EF4-FFF2-40B4-BE49-F238E27FC236}">
                      <a16:creationId xmlns:a16="http://schemas.microsoft.com/office/drawing/2014/main" id="{5BA89A04-1721-F3B1-F4AE-F6E0B7B4734F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2BF3AD03-36CD-78D7-C609-7D0CC1722449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77" name="CuadroTexto 176">
              <a:extLst>
                <a:ext uri="{FF2B5EF4-FFF2-40B4-BE49-F238E27FC236}">
                  <a16:creationId xmlns:a16="http://schemas.microsoft.com/office/drawing/2014/main" id="{3A28440C-9143-0AB9-E261-A0F1B56DB501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70A20E8-2A17-ABA9-1214-B3BF75A9011E}"/>
              </a:ext>
            </a:extLst>
          </p:cNvPr>
          <p:cNvSpPr/>
          <p:nvPr/>
        </p:nvSpPr>
        <p:spPr>
          <a:xfrm>
            <a:off x="8597018" y="154512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AKS01</a:t>
            </a:r>
          </a:p>
        </p:txBody>
      </p:sp>
      <p:pic>
        <p:nvPicPr>
          <p:cNvPr id="4" name="Google Shape;584;p33">
            <a:extLst>
              <a:ext uri="{FF2B5EF4-FFF2-40B4-BE49-F238E27FC236}">
                <a16:creationId xmlns:a16="http://schemas.microsoft.com/office/drawing/2014/main" id="{E6BAF345-7C7F-59F7-3BD0-3029B1596EA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795" y="1374952"/>
            <a:ext cx="390682" cy="408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rupo 171">
            <a:extLst>
              <a:ext uri="{FF2B5EF4-FFF2-40B4-BE49-F238E27FC236}">
                <a16:creationId xmlns:a16="http://schemas.microsoft.com/office/drawing/2014/main" id="{2C8A49A7-2C71-2A18-A5B9-EC990898D9F7}"/>
              </a:ext>
            </a:extLst>
          </p:cNvPr>
          <p:cNvGrpSpPr/>
          <p:nvPr/>
        </p:nvGrpSpPr>
        <p:grpSpPr>
          <a:xfrm>
            <a:off x="2777597" y="2968601"/>
            <a:ext cx="1929265" cy="1870743"/>
            <a:chOff x="2767480" y="4049766"/>
            <a:chExt cx="1929265" cy="1870743"/>
          </a:xfrm>
        </p:grpSpPr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9DBA45CF-9E51-B242-6EF8-D54CE931B84C}"/>
                </a:ext>
              </a:extLst>
            </p:cNvPr>
            <p:cNvGrpSpPr/>
            <p:nvPr/>
          </p:nvGrpSpPr>
          <p:grpSpPr>
            <a:xfrm flipH="1">
              <a:off x="2767480" y="4128505"/>
              <a:ext cx="1929265" cy="1467677"/>
              <a:chOff x="6649455" y="3279900"/>
              <a:chExt cx="1929265" cy="1467677"/>
            </a:xfrm>
          </p:grpSpPr>
          <p:sp>
            <p:nvSpPr>
              <p:cNvPr id="153" name="Flecha: a la derecha 152">
                <a:extLst>
                  <a:ext uri="{FF2B5EF4-FFF2-40B4-BE49-F238E27FC236}">
                    <a16:creationId xmlns:a16="http://schemas.microsoft.com/office/drawing/2014/main" id="{E5CD6963-8F09-7A27-B579-3423D6917DA7}"/>
                  </a:ext>
                </a:extLst>
              </p:cNvPr>
              <p:cNvSpPr/>
              <p:nvPr/>
            </p:nvSpPr>
            <p:spPr>
              <a:xfrm>
                <a:off x="6649455" y="3279900"/>
                <a:ext cx="1929265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54" name="Grupo 153">
                <a:extLst>
                  <a:ext uri="{FF2B5EF4-FFF2-40B4-BE49-F238E27FC236}">
                    <a16:creationId xmlns:a16="http://schemas.microsoft.com/office/drawing/2014/main" id="{DF2FF7DC-BAD1-F775-9F24-9E3A98DD7FB1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5" name="Flecha: curvada hacia abajo 154">
                  <a:extLst>
                    <a:ext uri="{FF2B5EF4-FFF2-40B4-BE49-F238E27FC236}">
                      <a16:creationId xmlns:a16="http://schemas.microsoft.com/office/drawing/2014/main" id="{B62E3DCE-8BF0-0D6F-531B-25A5BE05F5F3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6" name="Flecha: curvada hacia abajo 155">
                  <a:extLst>
                    <a:ext uri="{FF2B5EF4-FFF2-40B4-BE49-F238E27FC236}">
                      <a16:creationId xmlns:a16="http://schemas.microsoft.com/office/drawing/2014/main" id="{51C6A5ED-2634-E3B2-DADF-D09CE0EFC84F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CBB9F7B4-DD16-0E03-8704-33A605EA638A}"/>
                </a:ext>
              </a:extLst>
            </p:cNvPr>
            <p:cNvSpPr txBox="1"/>
            <p:nvPr/>
          </p:nvSpPr>
          <p:spPr>
            <a:xfrm>
              <a:off x="3415327" y="4049766"/>
              <a:ext cx="100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FB88C6FD-BBC8-DD0B-6897-D8AC381EF1E8}"/>
                </a:ext>
              </a:extLst>
            </p:cNvPr>
            <p:cNvSpPr txBox="1"/>
            <p:nvPr/>
          </p:nvSpPr>
          <p:spPr>
            <a:xfrm>
              <a:off x="3077645" y="5335734"/>
              <a:ext cx="1523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F3F8207-2948-1AC5-5BB5-4A020773F426}"/>
              </a:ext>
            </a:extLst>
          </p:cNvPr>
          <p:cNvSpPr/>
          <p:nvPr/>
        </p:nvSpPr>
        <p:spPr>
          <a:xfrm>
            <a:off x="683539" y="3288424"/>
            <a:ext cx="2104766" cy="112164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Mgmt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Cluster Intent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1BF9EC-A8F5-E549-A9D3-206C41CA683F}"/>
              </a:ext>
            </a:extLst>
          </p:cNvPr>
          <p:cNvSpPr/>
          <p:nvPr/>
        </p:nvSpPr>
        <p:spPr>
          <a:xfrm>
            <a:off x="952411" y="3640484"/>
            <a:ext cx="1607121" cy="281388"/>
          </a:xfrm>
          <a:prstGeom prst="rect">
            <a:avLst/>
          </a:prstGeom>
          <a:solidFill>
            <a:srgbClr val="D8BCDB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AKS01 Cluster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FE459FA-1FB4-8C9D-55BF-D0AED36B366A}"/>
              </a:ext>
            </a:extLst>
          </p:cNvPr>
          <p:cNvSpPr/>
          <p:nvPr/>
        </p:nvSpPr>
        <p:spPr>
          <a:xfrm>
            <a:off x="955833" y="4043084"/>
            <a:ext cx="1607120" cy="281388"/>
          </a:xfrm>
          <a:prstGeom prst="rect">
            <a:avLst/>
          </a:prstGeom>
          <a:solidFill>
            <a:srgbClr val="00B050">
              <a:alpha val="50000"/>
            </a:srgb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GKE01 Cluster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DD7BE3D8-EF42-1B53-1C41-5675BBDD30F4}"/>
              </a:ext>
            </a:extLst>
          </p:cNvPr>
          <p:cNvSpPr/>
          <p:nvPr/>
        </p:nvSpPr>
        <p:spPr>
          <a:xfrm>
            <a:off x="8682163" y="478590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GKE01</a:t>
            </a:r>
          </a:p>
        </p:txBody>
      </p:sp>
      <p:pic>
        <p:nvPicPr>
          <p:cNvPr id="80" name="Google Shape;584;p33">
            <a:extLst>
              <a:ext uri="{FF2B5EF4-FFF2-40B4-BE49-F238E27FC236}">
                <a16:creationId xmlns:a16="http://schemas.microsoft.com/office/drawing/2014/main" id="{E588ADF7-B1EE-AA4B-431D-F680EDD672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6940" y="4615732"/>
            <a:ext cx="390682" cy="408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55F5A67-59D9-17CE-68D5-9877123256CC}"/>
              </a:ext>
            </a:extLst>
          </p:cNvPr>
          <p:cNvGrpSpPr/>
          <p:nvPr/>
        </p:nvGrpSpPr>
        <p:grpSpPr>
          <a:xfrm>
            <a:off x="3156790" y="1024254"/>
            <a:ext cx="5845614" cy="1135505"/>
            <a:chOff x="3156790" y="1024254"/>
            <a:chExt cx="5845614" cy="1135505"/>
          </a:xfrm>
        </p:grpSpPr>
        <p:sp>
          <p:nvSpPr>
            <p:cNvPr id="6" name="Flecha: curvada hacia arriba 5">
              <a:extLst>
                <a:ext uri="{FF2B5EF4-FFF2-40B4-BE49-F238E27FC236}">
                  <a16:creationId xmlns:a16="http://schemas.microsoft.com/office/drawing/2014/main" id="{CE30B21F-AA3C-4278-8187-149248402525}"/>
                </a:ext>
              </a:extLst>
            </p:cNvPr>
            <p:cNvSpPr/>
            <p:nvPr/>
          </p:nvSpPr>
          <p:spPr>
            <a:xfrm rot="10800000">
              <a:off x="3156790" y="1171863"/>
              <a:ext cx="5845614" cy="870511"/>
            </a:xfrm>
            <a:prstGeom prst="curvedUpArrow">
              <a:avLst>
                <a:gd name="adj1" fmla="val 42321"/>
                <a:gd name="adj2" fmla="val 72029"/>
                <a:gd name="adj3" fmla="val 20624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0">
                <a:srgbClr val="00B0F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679E06B-FBF1-F2AB-9B15-9996F290D052}"/>
                </a:ext>
              </a:extLst>
            </p:cNvPr>
            <p:cNvGrpSpPr/>
            <p:nvPr/>
          </p:nvGrpSpPr>
          <p:grpSpPr>
            <a:xfrm>
              <a:off x="7298987" y="1024254"/>
              <a:ext cx="1305264" cy="1135505"/>
              <a:chOff x="6657383" y="205414"/>
              <a:chExt cx="1912923" cy="1664126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FC868D65-DAEB-44AB-C7F9-36288E132CD4}"/>
                  </a:ext>
                </a:extLst>
              </p:cNvPr>
              <p:cNvGrpSpPr/>
              <p:nvPr/>
            </p:nvGrpSpPr>
            <p:grpSpPr>
              <a:xfrm flipH="1">
                <a:off x="7319582" y="538336"/>
                <a:ext cx="892439" cy="714071"/>
                <a:chOff x="6163503" y="3594268"/>
                <a:chExt cx="2305921" cy="1062507"/>
              </a:xfrm>
            </p:grpSpPr>
            <p:sp>
              <p:nvSpPr>
                <p:cNvPr id="14" name="Flecha: curvada hacia abajo 13">
                  <a:extLst>
                    <a:ext uri="{FF2B5EF4-FFF2-40B4-BE49-F238E27FC236}">
                      <a16:creationId xmlns:a16="http://schemas.microsoft.com/office/drawing/2014/main" id="{7105205C-12E2-BEC2-4009-0004AF8FDB98}"/>
                    </a:ext>
                  </a:extLst>
                </p:cNvPr>
                <p:cNvSpPr/>
                <p:nvPr/>
              </p:nvSpPr>
              <p:spPr>
                <a:xfrm>
                  <a:off x="6309902" y="3594268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" name="Flecha: curvada hacia abajo 14">
                  <a:extLst>
                    <a:ext uri="{FF2B5EF4-FFF2-40B4-BE49-F238E27FC236}">
                      <a16:creationId xmlns:a16="http://schemas.microsoft.com/office/drawing/2014/main" id="{5655EF37-C9FB-77D6-7BE8-BCD826D6D4F1}"/>
                    </a:ext>
                  </a:extLst>
                </p:cNvPr>
                <p:cNvSpPr/>
                <p:nvPr/>
              </p:nvSpPr>
              <p:spPr>
                <a:xfrm rot="10800000">
                  <a:off x="6163503" y="4179565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0B5A48F-3852-1E88-A7EE-884E956C92B8}"/>
                  </a:ext>
                </a:extLst>
              </p:cNvPr>
              <p:cNvSpPr txBox="1"/>
              <p:nvPr/>
            </p:nvSpPr>
            <p:spPr>
              <a:xfrm>
                <a:off x="7324408" y="205414"/>
                <a:ext cx="1245898" cy="38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Observe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FA746A1-F1BC-C09D-BAD4-5671F1DEC639}"/>
                  </a:ext>
                </a:extLst>
              </p:cNvPr>
              <p:cNvSpPr txBox="1"/>
              <p:nvPr/>
            </p:nvSpPr>
            <p:spPr>
              <a:xfrm>
                <a:off x="6657383" y="1238059"/>
                <a:ext cx="1686518" cy="63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Calculate diff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Adjust</a:t>
                </a: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772635-AC1C-E1FB-4BA2-8DADAC6EF30D}"/>
              </a:ext>
            </a:extLst>
          </p:cNvPr>
          <p:cNvGrpSpPr/>
          <p:nvPr/>
        </p:nvGrpSpPr>
        <p:grpSpPr>
          <a:xfrm>
            <a:off x="2672361" y="5712061"/>
            <a:ext cx="6503139" cy="1135505"/>
            <a:chOff x="3615386" y="157640"/>
            <a:chExt cx="6503139" cy="1135505"/>
          </a:xfrm>
        </p:grpSpPr>
        <p:sp>
          <p:nvSpPr>
            <p:cNvPr id="17" name="Flecha: curvada hacia arriba 16">
              <a:extLst>
                <a:ext uri="{FF2B5EF4-FFF2-40B4-BE49-F238E27FC236}">
                  <a16:creationId xmlns:a16="http://schemas.microsoft.com/office/drawing/2014/main" id="{4953976F-3BF2-C641-818D-55AD91061A8E}"/>
                </a:ext>
              </a:extLst>
            </p:cNvPr>
            <p:cNvSpPr/>
            <p:nvPr/>
          </p:nvSpPr>
          <p:spPr>
            <a:xfrm rot="10800000" flipV="1">
              <a:off x="3615386" y="197441"/>
              <a:ext cx="6503139" cy="1026249"/>
            </a:xfrm>
            <a:prstGeom prst="curvedUpArrow">
              <a:avLst>
                <a:gd name="adj1" fmla="val 42321"/>
                <a:gd name="adj2" fmla="val 72029"/>
                <a:gd name="adj3" fmla="val 20624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0">
                <a:srgbClr val="00B0F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EA9E4A8-4C6F-A3CE-B8D7-9B7770032E15}"/>
                </a:ext>
              </a:extLst>
            </p:cNvPr>
            <p:cNvGrpSpPr/>
            <p:nvPr/>
          </p:nvGrpSpPr>
          <p:grpSpPr>
            <a:xfrm>
              <a:off x="8726743" y="157640"/>
              <a:ext cx="1305263" cy="1135505"/>
              <a:chOff x="7114098" y="300456"/>
              <a:chExt cx="1912922" cy="1664125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8142F089-6F77-FE2F-C108-71E2A7CE5C89}"/>
                  </a:ext>
                </a:extLst>
              </p:cNvPr>
              <p:cNvGrpSpPr/>
              <p:nvPr/>
            </p:nvGrpSpPr>
            <p:grpSpPr>
              <a:xfrm flipH="1">
                <a:off x="7776297" y="633377"/>
                <a:ext cx="892439" cy="714072"/>
                <a:chOff x="4983424" y="3735686"/>
                <a:chExt cx="2305921" cy="1062509"/>
              </a:xfrm>
            </p:grpSpPr>
            <p:sp>
              <p:nvSpPr>
                <p:cNvPr id="23" name="Flecha: curvada hacia abajo 22">
                  <a:extLst>
                    <a:ext uri="{FF2B5EF4-FFF2-40B4-BE49-F238E27FC236}">
                      <a16:creationId xmlns:a16="http://schemas.microsoft.com/office/drawing/2014/main" id="{C05561CA-CC35-B486-60A5-1D9B5C42EF5D}"/>
                    </a:ext>
                  </a:extLst>
                </p:cNvPr>
                <p:cNvSpPr/>
                <p:nvPr/>
              </p:nvSpPr>
              <p:spPr>
                <a:xfrm>
                  <a:off x="5129823" y="3735686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24" name="Flecha: curvada hacia abajo 23">
                  <a:extLst>
                    <a:ext uri="{FF2B5EF4-FFF2-40B4-BE49-F238E27FC236}">
                      <a16:creationId xmlns:a16="http://schemas.microsoft.com/office/drawing/2014/main" id="{A741236C-6793-6C37-E35F-5ADB92E93389}"/>
                    </a:ext>
                  </a:extLst>
                </p:cNvPr>
                <p:cNvSpPr/>
                <p:nvPr/>
              </p:nvSpPr>
              <p:spPr>
                <a:xfrm rot="10800000">
                  <a:off x="4983424" y="4320986"/>
                  <a:ext cx="2159522" cy="477209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4BF908CC-ABC5-D9B6-491B-E86C8DC77860}"/>
                  </a:ext>
                </a:extLst>
              </p:cNvPr>
              <p:cNvSpPr txBox="1"/>
              <p:nvPr/>
            </p:nvSpPr>
            <p:spPr>
              <a:xfrm>
                <a:off x="7781122" y="300456"/>
                <a:ext cx="1245898" cy="38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Observe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A80E8AE-5E08-6E21-7287-76D94C2F81AE}"/>
                  </a:ext>
                </a:extLst>
              </p:cNvPr>
              <p:cNvSpPr txBox="1"/>
              <p:nvPr/>
            </p:nvSpPr>
            <p:spPr>
              <a:xfrm>
                <a:off x="7114098" y="1333100"/>
                <a:ext cx="1686519" cy="63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Calculate diff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Adjust</a:t>
                </a: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331EAEF-A79C-31B9-C7A7-BE9709A75827}"/>
              </a:ext>
            </a:extLst>
          </p:cNvPr>
          <p:cNvGrpSpPr/>
          <p:nvPr/>
        </p:nvGrpSpPr>
        <p:grpSpPr>
          <a:xfrm>
            <a:off x="683539" y="1903896"/>
            <a:ext cx="2104766" cy="1188786"/>
            <a:chOff x="477963" y="2210160"/>
            <a:chExt cx="4412121" cy="2193828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E1D83699-D572-C721-7382-64527A20D924}"/>
                </a:ext>
              </a:extLst>
            </p:cNvPr>
            <p:cNvSpPr/>
            <p:nvPr/>
          </p:nvSpPr>
          <p:spPr>
            <a:xfrm>
              <a:off x="477963" y="2210160"/>
              <a:ext cx="4412121" cy="219382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AKS01 Cluster Intent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42E0D160-8E2E-8CE2-E7BE-C4BBCF70E2C9}"/>
                </a:ext>
              </a:extLst>
            </p:cNvPr>
            <p:cNvSpPr/>
            <p:nvPr/>
          </p:nvSpPr>
          <p:spPr>
            <a:xfrm>
              <a:off x="1313517" y="2701882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Controllers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B9461B1A-5456-51FA-1452-C25D933A88E1}"/>
                </a:ext>
              </a:extLst>
            </p:cNvPr>
            <p:cNvSpPr/>
            <p:nvPr/>
          </p:nvSpPr>
          <p:spPr>
            <a:xfrm>
              <a:off x="1313517" y="3254250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Configs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349C53D-A4F4-60F7-AFBD-19A95520860E}"/>
                </a:ext>
              </a:extLst>
            </p:cNvPr>
            <p:cNvSpPr/>
            <p:nvPr/>
          </p:nvSpPr>
          <p:spPr>
            <a:xfrm>
              <a:off x="1311649" y="3816359"/>
              <a:ext cx="2803084" cy="420348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Apps</a:t>
              </a:r>
            </a:p>
          </p:txBody>
        </p:sp>
      </p:grpSp>
      <p:pic>
        <p:nvPicPr>
          <p:cNvPr id="32" name="Picture 14" descr="Flux CD SVG Vector Logos - Vector Logo Zone">
            <a:extLst>
              <a:ext uri="{FF2B5EF4-FFF2-40B4-BE49-F238E27FC236}">
                <a16:creationId xmlns:a16="http://schemas.microsoft.com/office/drawing/2014/main" id="{D2CF509E-3281-F565-ACF5-B3CB2FF2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11" y="2077534"/>
            <a:ext cx="634952" cy="3174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Picture 14" descr="Flux CD SVG Vector Logos - Vector Logo Zone">
            <a:extLst>
              <a:ext uri="{FF2B5EF4-FFF2-40B4-BE49-F238E27FC236}">
                <a16:creationId xmlns:a16="http://schemas.microsoft.com/office/drawing/2014/main" id="{462EAF1C-F753-9332-5D2C-A16D9F09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85" y="5361001"/>
            <a:ext cx="634952" cy="3174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F4AFC91E-BB7A-3124-74E9-A4CB754E13C3}"/>
              </a:ext>
            </a:extLst>
          </p:cNvPr>
          <p:cNvGrpSpPr/>
          <p:nvPr/>
        </p:nvGrpSpPr>
        <p:grpSpPr>
          <a:xfrm>
            <a:off x="680404" y="4583041"/>
            <a:ext cx="2104766" cy="1188786"/>
            <a:chOff x="477963" y="2210160"/>
            <a:chExt cx="4412121" cy="2193828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2F700596-193D-419B-D95E-521BDCAE4203}"/>
                </a:ext>
              </a:extLst>
            </p:cNvPr>
            <p:cNvSpPr/>
            <p:nvPr/>
          </p:nvSpPr>
          <p:spPr>
            <a:xfrm>
              <a:off x="477963" y="2210160"/>
              <a:ext cx="4412121" cy="2193828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GKE01 Cluster Intent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82DBEA1-48AD-B79A-1580-352BD81E8CCF}"/>
                </a:ext>
              </a:extLst>
            </p:cNvPr>
            <p:cNvSpPr/>
            <p:nvPr/>
          </p:nvSpPr>
          <p:spPr>
            <a:xfrm>
              <a:off x="1313517" y="2701882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Controllers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B890F9C-2C0A-6052-73E4-CADDEEA9C291}"/>
                </a:ext>
              </a:extLst>
            </p:cNvPr>
            <p:cNvSpPr/>
            <p:nvPr/>
          </p:nvSpPr>
          <p:spPr>
            <a:xfrm>
              <a:off x="1313517" y="3254250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Configs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4AF3BC4-99E1-FF70-F899-52F645B56D0C}"/>
                </a:ext>
              </a:extLst>
            </p:cNvPr>
            <p:cNvSpPr/>
            <p:nvPr/>
          </p:nvSpPr>
          <p:spPr>
            <a:xfrm>
              <a:off x="1311649" y="3816359"/>
              <a:ext cx="2803084" cy="420348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Apps</a:t>
              </a:r>
            </a:p>
          </p:txBody>
        </p:sp>
      </p:grpSp>
      <p:pic>
        <p:nvPicPr>
          <p:cNvPr id="40" name="Picture 14" descr="Flux CD SVG Vector Logos - Vector Logo Zone">
            <a:extLst>
              <a:ext uri="{FF2B5EF4-FFF2-40B4-BE49-F238E27FC236}">
                <a16:creationId xmlns:a16="http://schemas.microsoft.com/office/drawing/2014/main" id="{CFCA7F09-77EB-8E1E-AB64-6E9AEF49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2" y="3608941"/>
            <a:ext cx="565471" cy="2827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Picture 2" descr="Introduction - The Cluster API Book">
            <a:extLst>
              <a:ext uri="{FF2B5EF4-FFF2-40B4-BE49-F238E27FC236}">
                <a16:creationId xmlns:a16="http://schemas.microsoft.com/office/drawing/2014/main" id="{EB1C101A-83E7-0420-F4D6-7A1EF1DB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90" y="3801518"/>
            <a:ext cx="424594" cy="4790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Picture 6" descr="Crossplane | Cloud Native Computing Foundation">
            <a:extLst>
              <a:ext uri="{FF2B5EF4-FFF2-40B4-BE49-F238E27FC236}">
                <a16:creationId xmlns:a16="http://schemas.microsoft.com/office/drawing/2014/main" id="{AB12CD6C-22B9-868B-8302-DDB1FA29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97" y="3201771"/>
            <a:ext cx="423251" cy="45445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BC22ACF9-7B38-AE02-DB6B-B622B31182F3}"/>
              </a:ext>
            </a:extLst>
          </p:cNvPr>
          <p:cNvSpPr/>
          <p:nvPr/>
        </p:nvSpPr>
        <p:spPr>
          <a:xfrm>
            <a:off x="4832681" y="3092681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2CCEE128-7624-D1F6-F102-ACDD16243603}"/>
              </a:ext>
            </a:extLst>
          </p:cNvPr>
          <p:cNvSpPr/>
          <p:nvPr/>
        </p:nvSpPr>
        <p:spPr>
          <a:xfrm>
            <a:off x="5625442" y="3090576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80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A990-9D00-96E4-8EED-D76E38B4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47F31CE-01E7-00CD-1989-46926B8ADF89}"/>
              </a:ext>
            </a:extLst>
          </p:cNvPr>
          <p:cNvSpPr/>
          <p:nvPr/>
        </p:nvSpPr>
        <p:spPr>
          <a:xfrm>
            <a:off x="4512831" y="2305766"/>
            <a:ext cx="2021942" cy="2547730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MANAGEMENT CLUSTER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30" name="Google Shape;584;p33">
            <a:extLst>
              <a:ext uri="{FF2B5EF4-FFF2-40B4-BE49-F238E27FC236}">
                <a16:creationId xmlns:a16="http://schemas.microsoft.com/office/drawing/2014/main" id="{6508B2B6-890F-8FD3-4E17-4C77A98A21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6351" y="1952696"/>
            <a:ext cx="566746" cy="5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0227A2-37BC-190A-5130-A1C7598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Reconciliation of Intents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EDA4D-88AD-D750-7BEA-50DA4985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A4F80-16E7-107D-3269-5CE2CD4913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Nube 54">
            <a:extLst>
              <a:ext uri="{FF2B5EF4-FFF2-40B4-BE49-F238E27FC236}">
                <a16:creationId xmlns:a16="http://schemas.microsoft.com/office/drawing/2014/main" id="{596F7A64-9D61-9E57-7E44-79E5FA0B2A10}"/>
              </a:ext>
            </a:extLst>
          </p:cNvPr>
          <p:cNvSpPr/>
          <p:nvPr/>
        </p:nvSpPr>
        <p:spPr>
          <a:xfrm>
            <a:off x="8345720" y="1301506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CA63F328-7AC9-7E14-8A9F-22988C0F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51" y="1329710"/>
            <a:ext cx="1287073" cy="4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419C3842-BDAD-1FC4-7BF3-880DC1EF2DB5}"/>
              </a:ext>
            </a:extLst>
          </p:cNvPr>
          <p:cNvSpPr txBox="1"/>
          <p:nvPr/>
        </p:nvSpPr>
        <p:spPr>
          <a:xfrm>
            <a:off x="8831549" y="3605290"/>
            <a:ext cx="268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Arial"/>
              </a:rPr>
              <a:t>CLOUDS AND SITES</a:t>
            </a:r>
          </a:p>
        </p:txBody>
      </p:sp>
      <p:sp>
        <p:nvSpPr>
          <p:cNvPr id="76" name="Nube 75">
            <a:extLst>
              <a:ext uri="{FF2B5EF4-FFF2-40B4-BE49-F238E27FC236}">
                <a16:creationId xmlns:a16="http://schemas.microsoft.com/office/drawing/2014/main" id="{34969891-FD32-DCCA-2E87-333C2B880D90}"/>
              </a:ext>
            </a:extLst>
          </p:cNvPr>
          <p:cNvSpPr/>
          <p:nvPr/>
        </p:nvSpPr>
        <p:spPr>
          <a:xfrm>
            <a:off x="8427860" y="3918115"/>
            <a:ext cx="3683610" cy="2285089"/>
          </a:xfrm>
          <a:prstGeom prst="cloud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6E7893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pic>
        <p:nvPicPr>
          <p:cNvPr id="77" name="Picture 4" descr="Somos expertos en la nube de amazon Web Service AWS">
            <a:extLst>
              <a:ext uri="{FF2B5EF4-FFF2-40B4-BE49-F238E27FC236}">
                <a16:creationId xmlns:a16="http://schemas.microsoft.com/office/drawing/2014/main" id="{84C76932-0A4E-C9D8-72EB-ADE3B448A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9066" r="25674" b="8434"/>
          <a:stretch/>
        </p:blipFill>
        <p:spPr bwMode="auto">
          <a:xfrm>
            <a:off x="11195669" y="3719613"/>
            <a:ext cx="718452" cy="7605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7" name="Rectángulo: esquinas redondeadas 136">
            <a:extLst>
              <a:ext uri="{FF2B5EF4-FFF2-40B4-BE49-F238E27FC236}">
                <a16:creationId xmlns:a16="http://schemas.microsoft.com/office/drawing/2014/main" id="{5E410AC4-38D3-93F0-08A2-28E8CE20E048}"/>
              </a:ext>
            </a:extLst>
          </p:cNvPr>
          <p:cNvSpPr/>
          <p:nvPr/>
        </p:nvSpPr>
        <p:spPr>
          <a:xfrm>
            <a:off x="403360" y="1409700"/>
            <a:ext cx="2692901" cy="4729734"/>
          </a:xfrm>
          <a:prstGeom prst="roundRect">
            <a:avLst>
              <a:gd name="adj" fmla="val 4796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86179"/>
              </a:solidFill>
              <a:effectLst/>
              <a:uLnTx/>
              <a:uFillTx/>
              <a:latin typeface="Arial" panose="020B0604020202020204"/>
              <a:ea typeface="+mn-ea"/>
              <a:cs typeface="Calibri"/>
              <a:sym typeface="Arial"/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F1B4E048-649D-0125-745D-2784A4AE6C26}"/>
              </a:ext>
            </a:extLst>
          </p:cNvPr>
          <p:cNvSpPr txBox="1"/>
          <p:nvPr/>
        </p:nvSpPr>
        <p:spPr>
          <a:xfrm>
            <a:off x="721416" y="6244171"/>
            <a:ext cx="245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SOURCE(S) OF TRUTH</a:t>
            </a:r>
          </a:p>
        </p:txBody>
      </p: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9EC3C47F-EDB3-E810-8A48-284366E6AA5A}"/>
              </a:ext>
            </a:extLst>
          </p:cNvPr>
          <p:cNvGrpSpPr/>
          <p:nvPr/>
        </p:nvGrpSpPr>
        <p:grpSpPr>
          <a:xfrm>
            <a:off x="724659" y="1125497"/>
            <a:ext cx="713839" cy="662790"/>
            <a:chOff x="1140530" y="2126603"/>
            <a:chExt cx="1326537" cy="1231671"/>
          </a:xfrm>
        </p:grpSpPr>
        <p:sp>
          <p:nvSpPr>
            <p:cNvPr id="140" name="Rombo 139">
              <a:extLst>
                <a:ext uri="{FF2B5EF4-FFF2-40B4-BE49-F238E27FC236}">
                  <a16:creationId xmlns:a16="http://schemas.microsoft.com/office/drawing/2014/main" id="{AC43D6A8-08F5-A178-C2D5-96DFC111AA2A}"/>
                </a:ext>
              </a:extLst>
            </p:cNvPr>
            <p:cNvSpPr/>
            <p:nvPr/>
          </p:nvSpPr>
          <p:spPr>
            <a:xfrm>
              <a:off x="1140530" y="2187001"/>
              <a:ext cx="1087626" cy="110178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pic>
          <p:nvPicPr>
            <p:cNvPr id="141" name="Gráfico 140">
              <a:extLst>
                <a:ext uri="{FF2B5EF4-FFF2-40B4-BE49-F238E27FC236}">
                  <a16:creationId xmlns:a16="http://schemas.microsoft.com/office/drawing/2014/main" id="{BA1333A6-5A2D-D5D2-5606-958A254D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5396" y="2126603"/>
              <a:ext cx="1231671" cy="1231671"/>
            </a:xfrm>
            <a:prstGeom prst="rect">
              <a:avLst/>
            </a:prstGeom>
          </p:spPr>
        </p:pic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5B359EA2-F26A-9A44-2963-10322A429926}"/>
              </a:ext>
            </a:extLst>
          </p:cNvPr>
          <p:cNvGrpSpPr/>
          <p:nvPr/>
        </p:nvGrpSpPr>
        <p:grpSpPr>
          <a:xfrm rot="900000">
            <a:off x="6442047" y="4102030"/>
            <a:ext cx="2136857" cy="1826268"/>
            <a:chOff x="6329096" y="4058460"/>
            <a:chExt cx="2136857" cy="1826268"/>
          </a:xfrm>
        </p:grpSpPr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94EB90FC-916D-B6DD-5144-8E449049067B}"/>
                </a:ext>
              </a:extLst>
            </p:cNvPr>
            <p:cNvGrpSpPr/>
            <p:nvPr/>
          </p:nvGrpSpPr>
          <p:grpSpPr>
            <a:xfrm>
              <a:off x="6329096" y="4128506"/>
              <a:ext cx="2136857" cy="1467677"/>
              <a:chOff x="6566285" y="3279901"/>
              <a:chExt cx="2136857" cy="1467677"/>
            </a:xfrm>
          </p:grpSpPr>
          <p:sp>
            <p:nvSpPr>
              <p:cNvPr id="148" name="Flecha: a la derecha 147">
                <a:extLst>
                  <a:ext uri="{FF2B5EF4-FFF2-40B4-BE49-F238E27FC236}">
                    <a16:creationId xmlns:a16="http://schemas.microsoft.com/office/drawing/2014/main" id="{9F886866-D40E-FB1B-7D4F-6E7709D21702}"/>
                  </a:ext>
                </a:extLst>
              </p:cNvPr>
              <p:cNvSpPr/>
              <p:nvPr/>
            </p:nvSpPr>
            <p:spPr>
              <a:xfrm>
                <a:off x="6566285" y="3279901"/>
                <a:ext cx="2136857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49" name="Grupo 148">
                <a:extLst>
                  <a:ext uri="{FF2B5EF4-FFF2-40B4-BE49-F238E27FC236}">
                    <a16:creationId xmlns:a16="http://schemas.microsoft.com/office/drawing/2014/main" id="{DEB535D2-D4EE-5BBA-4D9D-3C2EC6FEA52F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0" name="Flecha: curvada hacia abajo 149">
                  <a:extLst>
                    <a:ext uri="{FF2B5EF4-FFF2-40B4-BE49-F238E27FC236}">
                      <a16:creationId xmlns:a16="http://schemas.microsoft.com/office/drawing/2014/main" id="{6E1B86AE-56C6-44E8-3B54-A3E280E3EEB1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1" name="Flecha: curvada hacia abajo 150">
                  <a:extLst>
                    <a:ext uri="{FF2B5EF4-FFF2-40B4-BE49-F238E27FC236}">
                      <a16:creationId xmlns:a16="http://schemas.microsoft.com/office/drawing/2014/main" id="{33C2B964-2A80-E0E4-1C01-720D0A7A9484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8B67821D-6F7C-EE22-3060-CAF6B7541B3F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BA897A04-B0E9-9227-5955-9F8A92A33D59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pic>
        <p:nvPicPr>
          <p:cNvPr id="164" name="Imagen 163" descr="Código QR&#10;&#10;Descripción generada automáticamente">
            <a:extLst>
              <a:ext uri="{FF2B5EF4-FFF2-40B4-BE49-F238E27FC236}">
                <a16:creationId xmlns:a16="http://schemas.microsoft.com/office/drawing/2014/main" id="{A2C3810F-92D6-7324-21AC-BFED013C8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343" y="1125496"/>
            <a:ext cx="662789" cy="662789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52C4ED94-DE1F-A3EF-FCE2-9D21D85C8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3792" y="1116568"/>
            <a:ext cx="576605" cy="689771"/>
          </a:xfrm>
          <a:prstGeom prst="rect">
            <a:avLst/>
          </a:prstGeom>
        </p:spPr>
      </p:pic>
      <p:grpSp>
        <p:nvGrpSpPr>
          <p:cNvPr id="174" name="Grupo 173">
            <a:extLst>
              <a:ext uri="{FF2B5EF4-FFF2-40B4-BE49-F238E27FC236}">
                <a16:creationId xmlns:a16="http://schemas.microsoft.com/office/drawing/2014/main" id="{613814A9-DD8E-181F-291F-F261F0258535}"/>
              </a:ext>
            </a:extLst>
          </p:cNvPr>
          <p:cNvGrpSpPr/>
          <p:nvPr/>
        </p:nvGrpSpPr>
        <p:grpSpPr>
          <a:xfrm rot="20495052">
            <a:off x="6467958" y="2010755"/>
            <a:ext cx="2160362" cy="1826268"/>
            <a:chOff x="6329096" y="4058460"/>
            <a:chExt cx="2160362" cy="1826268"/>
          </a:xfrm>
        </p:grpSpPr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78CB6992-806C-C822-93E1-B5304ED06104}"/>
                </a:ext>
              </a:extLst>
            </p:cNvPr>
            <p:cNvGrpSpPr/>
            <p:nvPr/>
          </p:nvGrpSpPr>
          <p:grpSpPr>
            <a:xfrm>
              <a:off x="6329096" y="4128505"/>
              <a:ext cx="2160362" cy="1467677"/>
              <a:chOff x="6566285" y="3279900"/>
              <a:chExt cx="2160362" cy="1467677"/>
            </a:xfrm>
          </p:grpSpPr>
          <p:sp>
            <p:nvSpPr>
              <p:cNvPr id="178" name="Flecha: a la derecha 177">
                <a:extLst>
                  <a:ext uri="{FF2B5EF4-FFF2-40B4-BE49-F238E27FC236}">
                    <a16:creationId xmlns:a16="http://schemas.microsoft.com/office/drawing/2014/main" id="{A788757A-3FF7-05E4-BAE4-8351576EB97D}"/>
                  </a:ext>
                </a:extLst>
              </p:cNvPr>
              <p:cNvSpPr/>
              <p:nvPr/>
            </p:nvSpPr>
            <p:spPr>
              <a:xfrm>
                <a:off x="6566285" y="3279900"/>
                <a:ext cx="2160362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79" name="Grupo 178">
                <a:extLst>
                  <a:ext uri="{FF2B5EF4-FFF2-40B4-BE49-F238E27FC236}">
                    <a16:creationId xmlns:a16="http://schemas.microsoft.com/office/drawing/2014/main" id="{63FAAF51-9F69-4C2E-AA7D-12FB3EC54ABD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80" name="Flecha: curvada hacia abajo 179">
                  <a:extLst>
                    <a:ext uri="{FF2B5EF4-FFF2-40B4-BE49-F238E27FC236}">
                      <a16:creationId xmlns:a16="http://schemas.microsoft.com/office/drawing/2014/main" id="{028367FA-15A2-1E5E-1733-C81C4E10FCD2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81" name="Flecha: curvada hacia abajo 180">
                  <a:extLst>
                    <a:ext uri="{FF2B5EF4-FFF2-40B4-BE49-F238E27FC236}">
                      <a16:creationId xmlns:a16="http://schemas.microsoft.com/office/drawing/2014/main" id="{213DEFAC-5E6D-F92F-EB25-7DBF1B266024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66AD974F-818C-5C87-10FC-E055CD1983A5}"/>
                </a:ext>
              </a:extLst>
            </p:cNvPr>
            <p:cNvSpPr txBox="1"/>
            <p:nvPr/>
          </p:nvSpPr>
          <p:spPr>
            <a:xfrm>
              <a:off x="6782745" y="5299953"/>
              <a:ext cx="1507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</p:txBody>
        </p:sp>
        <p:sp>
          <p:nvSpPr>
            <p:cNvPr id="177" name="CuadroTexto 176">
              <a:extLst>
                <a:ext uri="{FF2B5EF4-FFF2-40B4-BE49-F238E27FC236}">
                  <a16:creationId xmlns:a16="http://schemas.microsoft.com/office/drawing/2014/main" id="{4B6269C2-2008-D474-AD94-678A3E470D26}"/>
                </a:ext>
              </a:extLst>
            </p:cNvPr>
            <p:cNvSpPr txBox="1"/>
            <p:nvPr/>
          </p:nvSpPr>
          <p:spPr>
            <a:xfrm>
              <a:off x="6807635" y="4058460"/>
              <a:ext cx="1150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2FFB109-3967-C0E6-C8F4-85F24983840F}"/>
              </a:ext>
            </a:extLst>
          </p:cNvPr>
          <p:cNvSpPr/>
          <p:nvPr/>
        </p:nvSpPr>
        <p:spPr>
          <a:xfrm>
            <a:off x="8597018" y="154512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AKS01</a:t>
            </a:r>
          </a:p>
        </p:txBody>
      </p:sp>
      <p:pic>
        <p:nvPicPr>
          <p:cNvPr id="4" name="Google Shape;584;p33">
            <a:extLst>
              <a:ext uri="{FF2B5EF4-FFF2-40B4-BE49-F238E27FC236}">
                <a16:creationId xmlns:a16="http://schemas.microsoft.com/office/drawing/2014/main" id="{F8FE10A1-BAE5-CE4B-F57E-16B73B68D71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795" y="1374952"/>
            <a:ext cx="390682" cy="408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rupo 171">
            <a:extLst>
              <a:ext uri="{FF2B5EF4-FFF2-40B4-BE49-F238E27FC236}">
                <a16:creationId xmlns:a16="http://schemas.microsoft.com/office/drawing/2014/main" id="{75935CC8-2ECA-B25E-3DAB-293E6B0A9F99}"/>
              </a:ext>
            </a:extLst>
          </p:cNvPr>
          <p:cNvGrpSpPr/>
          <p:nvPr/>
        </p:nvGrpSpPr>
        <p:grpSpPr>
          <a:xfrm>
            <a:off x="2777597" y="2968601"/>
            <a:ext cx="1929265" cy="1870743"/>
            <a:chOff x="2767480" y="4049766"/>
            <a:chExt cx="1929265" cy="1870743"/>
          </a:xfrm>
        </p:grpSpPr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85330521-0A9D-BDD7-3AB0-6B96F04F7992}"/>
                </a:ext>
              </a:extLst>
            </p:cNvPr>
            <p:cNvGrpSpPr/>
            <p:nvPr/>
          </p:nvGrpSpPr>
          <p:grpSpPr>
            <a:xfrm flipH="1">
              <a:off x="2767480" y="4128505"/>
              <a:ext cx="1929265" cy="1467677"/>
              <a:chOff x="6649455" y="3279900"/>
              <a:chExt cx="1929265" cy="1467677"/>
            </a:xfrm>
          </p:grpSpPr>
          <p:sp>
            <p:nvSpPr>
              <p:cNvPr id="153" name="Flecha: a la derecha 152">
                <a:extLst>
                  <a:ext uri="{FF2B5EF4-FFF2-40B4-BE49-F238E27FC236}">
                    <a16:creationId xmlns:a16="http://schemas.microsoft.com/office/drawing/2014/main" id="{FB080D2C-EAA3-6E1F-6509-0CA6CB990BD6}"/>
                  </a:ext>
                </a:extLst>
              </p:cNvPr>
              <p:cNvSpPr/>
              <p:nvPr/>
            </p:nvSpPr>
            <p:spPr>
              <a:xfrm>
                <a:off x="6649455" y="3279900"/>
                <a:ext cx="1929265" cy="1467677"/>
              </a:xfrm>
              <a:prstGeom prst="rightArrow">
                <a:avLst>
                  <a:gd name="adj1" fmla="val 84613"/>
                  <a:gd name="adj2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0">
                  <a:srgbClr val="00B0F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endParaRPr>
              </a:p>
            </p:txBody>
          </p:sp>
          <p:grpSp>
            <p:nvGrpSpPr>
              <p:cNvPr id="154" name="Grupo 153">
                <a:extLst>
                  <a:ext uri="{FF2B5EF4-FFF2-40B4-BE49-F238E27FC236}">
                    <a16:creationId xmlns:a16="http://schemas.microsoft.com/office/drawing/2014/main" id="{C2AE414F-01E6-9D82-A11B-6438814251CB}"/>
                  </a:ext>
                </a:extLst>
              </p:cNvPr>
              <p:cNvGrpSpPr/>
              <p:nvPr/>
            </p:nvGrpSpPr>
            <p:grpSpPr>
              <a:xfrm>
                <a:off x="7006474" y="3520984"/>
                <a:ext cx="1231671" cy="985509"/>
                <a:chOff x="6452053" y="3511178"/>
                <a:chExt cx="2305916" cy="1062513"/>
              </a:xfrm>
            </p:grpSpPr>
            <p:sp>
              <p:nvSpPr>
                <p:cNvPr id="155" name="Flecha: curvada hacia abajo 154">
                  <a:extLst>
                    <a:ext uri="{FF2B5EF4-FFF2-40B4-BE49-F238E27FC236}">
                      <a16:creationId xmlns:a16="http://schemas.microsoft.com/office/drawing/2014/main" id="{C7257F94-5012-98F8-4C62-23829A2C1312}"/>
                    </a:ext>
                  </a:extLst>
                </p:cNvPr>
                <p:cNvSpPr/>
                <p:nvPr/>
              </p:nvSpPr>
              <p:spPr>
                <a:xfrm>
                  <a:off x="6598446" y="3511178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6" name="Flecha: curvada hacia abajo 155">
                  <a:extLst>
                    <a:ext uri="{FF2B5EF4-FFF2-40B4-BE49-F238E27FC236}">
                      <a16:creationId xmlns:a16="http://schemas.microsoft.com/office/drawing/2014/main" id="{0B689825-58D7-34FC-5BE0-9873AFD43556}"/>
                    </a:ext>
                  </a:extLst>
                </p:cNvPr>
                <p:cNvSpPr/>
                <p:nvPr/>
              </p:nvSpPr>
              <p:spPr>
                <a:xfrm rot="10800000">
                  <a:off x="6452053" y="4096481"/>
                  <a:ext cx="2159523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010F72A5-C7AD-09C4-FEBD-B520BD7692FF}"/>
                </a:ext>
              </a:extLst>
            </p:cNvPr>
            <p:cNvSpPr txBox="1"/>
            <p:nvPr/>
          </p:nvSpPr>
          <p:spPr>
            <a:xfrm>
              <a:off x="3415327" y="4049766"/>
              <a:ext cx="100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Observe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F50B959F-7299-65CC-B4B1-2C4DB7A41AC6}"/>
                </a:ext>
              </a:extLst>
            </p:cNvPr>
            <p:cNvSpPr txBox="1"/>
            <p:nvPr/>
          </p:nvSpPr>
          <p:spPr>
            <a:xfrm>
              <a:off x="3077645" y="5335734"/>
              <a:ext cx="1523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Calculate diff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  <a:sym typeface="Arial"/>
                </a:rPr>
                <a:t>Adjust</a:t>
              </a: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3DE2D53-03D2-E8B5-268E-5399FA4A23A4}"/>
              </a:ext>
            </a:extLst>
          </p:cNvPr>
          <p:cNvSpPr/>
          <p:nvPr/>
        </p:nvSpPr>
        <p:spPr>
          <a:xfrm>
            <a:off x="683539" y="3288424"/>
            <a:ext cx="2104766" cy="112164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Mgmt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Cluster Intent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F2FBDB6-5339-D55A-62CD-57F5446DF4E3}"/>
              </a:ext>
            </a:extLst>
          </p:cNvPr>
          <p:cNvSpPr/>
          <p:nvPr/>
        </p:nvSpPr>
        <p:spPr>
          <a:xfrm>
            <a:off x="952411" y="3640484"/>
            <a:ext cx="1607121" cy="281388"/>
          </a:xfrm>
          <a:prstGeom prst="rect">
            <a:avLst/>
          </a:prstGeom>
          <a:solidFill>
            <a:srgbClr val="D8BCDB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AKS01 Cluster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66FF29A-3DA5-747A-72E4-994341BE5732}"/>
              </a:ext>
            </a:extLst>
          </p:cNvPr>
          <p:cNvSpPr/>
          <p:nvPr/>
        </p:nvSpPr>
        <p:spPr>
          <a:xfrm>
            <a:off x="955833" y="4043084"/>
            <a:ext cx="1607120" cy="281388"/>
          </a:xfrm>
          <a:prstGeom prst="rect">
            <a:avLst/>
          </a:prstGeom>
          <a:solidFill>
            <a:srgbClr val="00B050">
              <a:alpha val="50000"/>
            </a:srgb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GKE01 Cluster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ABB21D84-608B-C6AA-3D30-7C26B1CF1C59}"/>
              </a:ext>
            </a:extLst>
          </p:cNvPr>
          <p:cNvSpPr/>
          <p:nvPr/>
        </p:nvSpPr>
        <p:spPr>
          <a:xfrm>
            <a:off x="8682163" y="4785904"/>
            <a:ext cx="1568280" cy="16219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rPr>
              <a:t>GKE01</a:t>
            </a:r>
          </a:p>
        </p:txBody>
      </p:sp>
      <p:pic>
        <p:nvPicPr>
          <p:cNvPr id="80" name="Google Shape;584;p33">
            <a:extLst>
              <a:ext uri="{FF2B5EF4-FFF2-40B4-BE49-F238E27FC236}">
                <a16:creationId xmlns:a16="http://schemas.microsoft.com/office/drawing/2014/main" id="{8A06DA3C-C33D-243C-DB2E-2FCBB73950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6940" y="4615732"/>
            <a:ext cx="390682" cy="408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9F06E6F7-19FE-E576-BFBF-43ED45F5B5D7}"/>
              </a:ext>
            </a:extLst>
          </p:cNvPr>
          <p:cNvGrpSpPr/>
          <p:nvPr/>
        </p:nvGrpSpPr>
        <p:grpSpPr>
          <a:xfrm>
            <a:off x="3156790" y="1024254"/>
            <a:ext cx="5845614" cy="1135505"/>
            <a:chOff x="3156790" y="1024254"/>
            <a:chExt cx="5845614" cy="1135505"/>
          </a:xfrm>
        </p:grpSpPr>
        <p:sp>
          <p:nvSpPr>
            <p:cNvPr id="6" name="Flecha: curvada hacia arriba 5">
              <a:extLst>
                <a:ext uri="{FF2B5EF4-FFF2-40B4-BE49-F238E27FC236}">
                  <a16:creationId xmlns:a16="http://schemas.microsoft.com/office/drawing/2014/main" id="{46DA5A2D-32CD-A64D-A10F-1F337F163CA3}"/>
                </a:ext>
              </a:extLst>
            </p:cNvPr>
            <p:cNvSpPr/>
            <p:nvPr/>
          </p:nvSpPr>
          <p:spPr>
            <a:xfrm rot="10800000">
              <a:off x="3156790" y="1171863"/>
              <a:ext cx="5845614" cy="870511"/>
            </a:xfrm>
            <a:prstGeom prst="curvedUpArrow">
              <a:avLst>
                <a:gd name="adj1" fmla="val 42321"/>
                <a:gd name="adj2" fmla="val 72029"/>
                <a:gd name="adj3" fmla="val 20624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0">
                <a:srgbClr val="00B0F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0B55634-0746-38AE-20EE-55CD41736198}"/>
                </a:ext>
              </a:extLst>
            </p:cNvPr>
            <p:cNvGrpSpPr/>
            <p:nvPr/>
          </p:nvGrpSpPr>
          <p:grpSpPr>
            <a:xfrm>
              <a:off x="7298987" y="1024254"/>
              <a:ext cx="1305264" cy="1135505"/>
              <a:chOff x="6657383" y="205414"/>
              <a:chExt cx="1912923" cy="1664126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F08D99BC-753D-58B3-A5FE-9E98397D4935}"/>
                  </a:ext>
                </a:extLst>
              </p:cNvPr>
              <p:cNvGrpSpPr/>
              <p:nvPr/>
            </p:nvGrpSpPr>
            <p:grpSpPr>
              <a:xfrm flipH="1">
                <a:off x="7319582" y="538336"/>
                <a:ext cx="892439" cy="714071"/>
                <a:chOff x="6163503" y="3594268"/>
                <a:chExt cx="2305921" cy="1062507"/>
              </a:xfrm>
            </p:grpSpPr>
            <p:sp>
              <p:nvSpPr>
                <p:cNvPr id="14" name="Flecha: curvada hacia abajo 13">
                  <a:extLst>
                    <a:ext uri="{FF2B5EF4-FFF2-40B4-BE49-F238E27FC236}">
                      <a16:creationId xmlns:a16="http://schemas.microsoft.com/office/drawing/2014/main" id="{36864250-F574-3C90-8D82-651245326DEE}"/>
                    </a:ext>
                  </a:extLst>
                </p:cNvPr>
                <p:cNvSpPr/>
                <p:nvPr/>
              </p:nvSpPr>
              <p:spPr>
                <a:xfrm>
                  <a:off x="6309902" y="3594268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15" name="Flecha: curvada hacia abajo 14">
                  <a:extLst>
                    <a:ext uri="{FF2B5EF4-FFF2-40B4-BE49-F238E27FC236}">
                      <a16:creationId xmlns:a16="http://schemas.microsoft.com/office/drawing/2014/main" id="{7071BF9F-2C6C-3366-9CB7-2924BE347335}"/>
                    </a:ext>
                  </a:extLst>
                </p:cNvPr>
                <p:cNvSpPr/>
                <p:nvPr/>
              </p:nvSpPr>
              <p:spPr>
                <a:xfrm rot="10800000">
                  <a:off x="6163503" y="4179565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409A333-ACB6-F039-25C9-4B946DA96FD4}"/>
                  </a:ext>
                </a:extLst>
              </p:cNvPr>
              <p:cNvSpPr txBox="1"/>
              <p:nvPr/>
            </p:nvSpPr>
            <p:spPr>
              <a:xfrm>
                <a:off x="7324408" y="205414"/>
                <a:ext cx="1245898" cy="38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Observe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C89FC19-B59B-93ED-036F-5B71BB0AEC71}"/>
                  </a:ext>
                </a:extLst>
              </p:cNvPr>
              <p:cNvSpPr txBox="1"/>
              <p:nvPr/>
            </p:nvSpPr>
            <p:spPr>
              <a:xfrm>
                <a:off x="6657383" y="1238059"/>
                <a:ext cx="1686518" cy="63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Calculate diff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Adjust</a:t>
                </a: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3484800-3BD3-D2F6-CAB2-F1A87DEE6FE1}"/>
              </a:ext>
            </a:extLst>
          </p:cNvPr>
          <p:cNvGrpSpPr/>
          <p:nvPr/>
        </p:nvGrpSpPr>
        <p:grpSpPr>
          <a:xfrm>
            <a:off x="2672361" y="5712061"/>
            <a:ext cx="6503139" cy="1135505"/>
            <a:chOff x="3615386" y="157640"/>
            <a:chExt cx="6503139" cy="1135505"/>
          </a:xfrm>
        </p:grpSpPr>
        <p:sp>
          <p:nvSpPr>
            <p:cNvPr id="17" name="Flecha: curvada hacia arriba 16">
              <a:extLst>
                <a:ext uri="{FF2B5EF4-FFF2-40B4-BE49-F238E27FC236}">
                  <a16:creationId xmlns:a16="http://schemas.microsoft.com/office/drawing/2014/main" id="{75679B37-B246-E9DF-3F6F-ECC3E963B60D}"/>
                </a:ext>
              </a:extLst>
            </p:cNvPr>
            <p:cNvSpPr/>
            <p:nvPr/>
          </p:nvSpPr>
          <p:spPr>
            <a:xfrm rot="10800000" flipV="1">
              <a:off x="3615386" y="197441"/>
              <a:ext cx="6503139" cy="1026249"/>
            </a:xfrm>
            <a:prstGeom prst="curvedUpArrow">
              <a:avLst>
                <a:gd name="adj1" fmla="val 42321"/>
                <a:gd name="adj2" fmla="val 72029"/>
                <a:gd name="adj3" fmla="val 20624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0">
                <a:srgbClr val="00B0F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Arial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3758843-7DF5-3DCF-1E3C-AB2F18BC35DE}"/>
                </a:ext>
              </a:extLst>
            </p:cNvPr>
            <p:cNvGrpSpPr/>
            <p:nvPr/>
          </p:nvGrpSpPr>
          <p:grpSpPr>
            <a:xfrm>
              <a:off x="8726743" y="157640"/>
              <a:ext cx="1305263" cy="1135505"/>
              <a:chOff x="7114098" y="300456"/>
              <a:chExt cx="1912922" cy="1664125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AE0AF4F0-B66B-0293-C5DE-8FAC398FBA83}"/>
                  </a:ext>
                </a:extLst>
              </p:cNvPr>
              <p:cNvGrpSpPr/>
              <p:nvPr/>
            </p:nvGrpSpPr>
            <p:grpSpPr>
              <a:xfrm flipH="1">
                <a:off x="7776297" y="633377"/>
                <a:ext cx="892439" cy="714072"/>
                <a:chOff x="4983424" y="3735686"/>
                <a:chExt cx="2305921" cy="1062509"/>
              </a:xfrm>
            </p:grpSpPr>
            <p:sp>
              <p:nvSpPr>
                <p:cNvPr id="23" name="Flecha: curvada hacia abajo 22">
                  <a:extLst>
                    <a:ext uri="{FF2B5EF4-FFF2-40B4-BE49-F238E27FC236}">
                      <a16:creationId xmlns:a16="http://schemas.microsoft.com/office/drawing/2014/main" id="{C657A475-7870-4307-D231-8A3A334ADFFC}"/>
                    </a:ext>
                  </a:extLst>
                </p:cNvPr>
                <p:cNvSpPr/>
                <p:nvPr/>
              </p:nvSpPr>
              <p:spPr>
                <a:xfrm>
                  <a:off x="5129823" y="3735686"/>
                  <a:ext cx="2159522" cy="477210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66C64">
                        <a:lumMod val="67000"/>
                      </a:srgbClr>
                    </a:gs>
                    <a:gs pos="48000">
                      <a:srgbClr val="E66C64">
                        <a:lumMod val="97000"/>
                        <a:lumOff val="3000"/>
                      </a:srgbClr>
                    </a:gs>
                    <a:gs pos="100000">
                      <a:srgbClr val="E66C6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  <p:sp>
              <p:nvSpPr>
                <p:cNvPr id="24" name="Flecha: curvada hacia abajo 23">
                  <a:extLst>
                    <a:ext uri="{FF2B5EF4-FFF2-40B4-BE49-F238E27FC236}">
                      <a16:creationId xmlns:a16="http://schemas.microsoft.com/office/drawing/2014/main" id="{18557C1B-7156-C95A-AE6D-C6E552D287EC}"/>
                    </a:ext>
                  </a:extLst>
                </p:cNvPr>
                <p:cNvSpPr/>
                <p:nvPr/>
              </p:nvSpPr>
              <p:spPr>
                <a:xfrm rot="10800000">
                  <a:off x="4983424" y="4320986"/>
                  <a:ext cx="2159522" cy="477209"/>
                </a:xfrm>
                <a:prstGeom prst="curvedDownArrow">
                  <a:avLst>
                    <a:gd name="adj1" fmla="val 53315"/>
                    <a:gd name="adj2" fmla="val 90113"/>
                    <a:gd name="adj3" fmla="val 46802"/>
                  </a:avLst>
                </a:prstGeom>
                <a:gradFill flip="none" rotWithShape="1">
                  <a:gsLst>
                    <a:gs pos="0">
                      <a:srgbClr val="EAC344">
                        <a:lumMod val="67000"/>
                      </a:srgbClr>
                    </a:gs>
                    <a:gs pos="48000">
                      <a:srgbClr val="EAC344">
                        <a:lumMod val="97000"/>
                        <a:lumOff val="3000"/>
                      </a:srgbClr>
                    </a:gs>
                    <a:gs pos="100000">
                      <a:srgbClr val="EAC34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solidFill>
                    <a:srgbClr val="6E78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8617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  <a:sym typeface="Arial"/>
                  </a:endParaRPr>
                </a:p>
              </p:txBody>
            </p:sp>
          </p:grp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05CA1FF-657C-8078-9F08-B0470E83369C}"/>
                  </a:ext>
                </a:extLst>
              </p:cNvPr>
              <p:cNvSpPr txBox="1"/>
              <p:nvPr/>
            </p:nvSpPr>
            <p:spPr>
              <a:xfrm>
                <a:off x="7781122" y="300456"/>
                <a:ext cx="1245898" cy="38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Observe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4151BF9-DA06-8950-6247-6BDE6FBC7A00}"/>
                  </a:ext>
                </a:extLst>
              </p:cNvPr>
              <p:cNvSpPr txBox="1"/>
              <p:nvPr/>
            </p:nvSpPr>
            <p:spPr>
              <a:xfrm>
                <a:off x="7114098" y="1333100"/>
                <a:ext cx="1686519" cy="63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Calculate diff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Calibri"/>
                    <a:sym typeface="Arial"/>
                  </a:rPr>
                  <a:t>Adjust</a:t>
                </a: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74927A3-6534-1B80-4182-5B28A5AC6804}"/>
              </a:ext>
            </a:extLst>
          </p:cNvPr>
          <p:cNvGrpSpPr/>
          <p:nvPr/>
        </p:nvGrpSpPr>
        <p:grpSpPr>
          <a:xfrm>
            <a:off x="683539" y="1903896"/>
            <a:ext cx="2104766" cy="1188786"/>
            <a:chOff x="477963" y="2210160"/>
            <a:chExt cx="4412121" cy="2193828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3069ABC9-E157-35C2-E73E-2727FDAA9A22}"/>
                </a:ext>
              </a:extLst>
            </p:cNvPr>
            <p:cNvSpPr/>
            <p:nvPr/>
          </p:nvSpPr>
          <p:spPr>
            <a:xfrm>
              <a:off x="477963" y="2210160"/>
              <a:ext cx="4412121" cy="219382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AKS01 Cluster Intent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76508544-509E-A33A-EEB3-9802D373C6F2}"/>
                </a:ext>
              </a:extLst>
            </p:cNvPr>
            <p:cNvSpPr/>
            <p:nvPr/>
          </p:nvSpPr>
          <p:spPr>
            <a:xfrm>
              <a:off x="1313517" y="2701882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Controllers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AAF1321A-5281-6786-CF80-BFF32970BA1D}"/>
                </a:ext>
              </a:extLst>
            </p:cNvPr>
            <p:cNvSpPr/>
            <p:nvPr/>
          </p:nvSpPr>
          <p:spPr>
            <a:xfrm>
              <a:off x="1313517" y="3254250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Configs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EB2079AE-5B6F-3864-0C91-E5F6BB3FF786}"/>
                </a:ext>
              </a:extLst>
            </p:cNvPr>
            <p:cNvSpPr/>
            <p:nvPr/>
          </p:nvSpPr>
          <p:spPr>
            <a:xfrm>
              <a:off x="1311649" y="3816359"/>
              <a:ext cx="2803084" cy="420348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Apps</a:t>
              </a:r>
            </a:p>
          </p:txBody>
        </p:sp>
      </p:grpSp>
      <p:pic>
        <p:nvPicPr>
          <p:cNvPr id="32" name="Picture 14" descr="Flux CD SVG Vector Logos - Vector Logo Zone">
            <a:extLst>
              <a:ext uri="{FF2B5EF4-FFF2-40B4-BE49-F238E27FC236}">
                <a16:creationId xmlns:a16="http://schemas.microsoft.com/office/drawing/2014/main" id="{4FA97CC9-3AB6-DBDF-AE9A-EDF4B705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11" y="2077534"/>
            <a:ext cx="634952" cy="3174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Picture 14" descr="Flux CD SVG Vector Logos - Vector Logo Zone">
            <a:extLst>
              <a:ext uri="{FF2B5EF4-FFF2-40B4-BE49-F238E27FC236}">
                <a16:creationId xmlns:a16="http://schemas.microsoft.com/office/drawing/2014/main" id="{348B1440-1812-AF59-95EF-D558633E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85" y="5361001"/>
            <a:ext cx="634952" cy="3174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C0C225CE-EF69-4F4F-33DE-E14ECE27F33F}"/>
              </a:ext>
            </a:extLst>
          </p:cNvPr>
          <p:cNvGrpSpPr/>
          <p:nvPr/>
        </p:nvGrpSpPr>
        <p:grpSpPr>
          <a:xfrm>
            <a:off x="680404" y="4583041"/>
            <a:ext cx="2104766" cy="1188786"/>
            <a:chOff x="477963" y="2210160"/>
            <a:chExt cx="4412121" cy="2193828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02860CB-A9C9-BDF6-F471-E019F195D39F}"/>
                </a:ext>
              </a:extLst>
            </p:cNvPr>
            <p:cNvSpPr/>
            <p:nvPr/>
          </p:nvSpPr>
          <p:spPr>
            <a:xfrm>
              <a:off x="477963" y="2210160"/>
              <a:ext cx="4412121" cy="2193828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GKE01 Cluster Intent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58A2BF0-A6DC-D973-6BD4-F15FF1536DAC}"/>
                </a:ext>
              </a:extLst>
            </p:cNvPr>
            <p:cNvSpPr/>
            <p:nvPr/>
          </p:nvSpPr>
          <p:spPr>
            <a:xfrm>
              <a:off x="1313517" y="2701882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Controllers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4663F233-6E70-83DF-12FC-BC30E9E635BF}"/>
                </a:ext>
              </a:extLst>
            </p:cNvPr>
            <p:cNvSpPr/>
            <p:nvPr/>
          </p:nvSpPr>
          <p:spPr>
            <a:xfrm>
              <a:off x="1313517" y="3254250"/>
              <a:ext cx="2805371" cy="42034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Infra Configs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D8EDB35-192C-6615-50E3-4E1E1419846F}"/>
                </a:ext>
              </a:extLst>
            </p:cNvPr>
            <p:cNvSpPr/>
            <p:nvPr/>
          </p:nvSpPr>
          <p:spPr>
            <a:xfrm>
              <a:off x="1311649" y="3816359"/>
              <a:ext cx="2803084" cy="420348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rPr>
                <a:t>Apps</a:t>
              </a:r>
            </a:p>
          </p:txBody>
        </p:sp>
      </p:grpSp>
      <p:pic>
        <p:nvPicPr>
          <p:cNvPr id="40" name="Picture 14" descr="Flux CD SVG Vector Logos - Vector Logo Zone">
            <a:extLst>
              <a:ext uri="{FF2B5EF4-FFF2-40B4-BE49-F238E27FC236}">
                <a16:creationId xmlns:a16="http://schemas.microsoft.com/office/drawing/2014/main" id="{DD543143-0504-1C35-27BB-4177BAEE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2" y="3608941"/>
            <a:ext cx="565471" cy="2827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Picture 2" descr="Introduction - The Cluster API Book">
            <a:extLst>
              <a:ext uri="{FF2B5EF4-FFF2-40B4-BE49-F238E27FC236}">
                <a16:creationId xmlns:a16="http://schemas.microsoft.com/office/drawing/2014/main" id="{DD27845D-3D0D-B076-3D4D-08A266FA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90" y="3801518"/>
            <a:ext cx="424594" cy="4790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Picture 6" descr="Crossplane | Cloud Native Computing Foundation">
            <a:extLst>
              <a:ext uri="{FF2B5EF4-FFF2-40B4-BE49-F238E27FC236}">
                <a16:creationId xmlns:a16="http://schemas.microsoft.com/office/drawing/2014/main" id="{396C5CCE-6200-02A8-85FC-20A688A0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97" y="3201771"/>
            <a:ext cx="423251" cy="45445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FE805FA6-7336-3B70-48CC-FF60203C6EF3}"/>
              </a:ext>
            </a:extLst>
          </p:cNvPr>
          <p:cNvSpPr/>
          <p:nvPr/>
        </p:nvSpPr>
        <p:spPr>
          <a:xfrm>
            <a:off x="4832681" y="3092681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585D7CB6-0B50-0B5A-55EE-12202D04C94F}"/>
              </a:ext>
            </a:extLst>
          </p:cNvPr>
          <p:cNvSpPr/>
          <p:nvPr/>
        </p:nvSpPr>
        <p:spPr>
          <a:xfrm>
            <a:off x="5625442" y="3090576"/>
            <a:ext cx="724751" cy="1300569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pic>
        <p:nvPicPr>
          <p:cNvPr id="25" name="Imagen 2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F11E897-7E35-5280-846B-8B568661D75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03"/>
          <a:stretch/>
        </p:blipFill>
        <p:spPr>
          <a:xfrm>
            <a:off x="8904712" y="2574300"/>
            <a:ext cx="1064126" cy="413459"/>
          </a:xfrm>
          <a:prstGeom prst="rect">
            <a:avLst/>
          </a:prstGeom>
        </p:spPr>
      </p:pic>
      <p:pic>
        <p:nvPicPr>
          <p:cNvPr id="26" name="Picture 4" descr="Cert Manager Logo">
            <a:extLst>
              <a:ext uri="{FF2B5EF4-FFF2-40B4-BE49-F238E27FC236}">
                <a16:creationId xmlns:a16="http://schemas.microsoft.com/office/drawing/2014/main" id="{C9A5D177-D8BD-AA9C-6D28-9869AED4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14" y="2106599"/>
            <a:ext cx="402132" cy="4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353B6D9-F65E-5C19-654C-412BF6B385E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03"/>
          <a:stretch/>
        </p:blipFill>
        <p:spPr>
          <a:xfrm>
            <a:off x="8900521" y="5771699"/>
            <a:ext cx="1064126" cy="413459"/>
          </a:xfrm>
          <a:prstGeom prst="rect">
            <a:avLst/>
          </a:prstGeom>
        </p:spPr>
      </p:pic>
      <p:pic>
        <p:nvPicPr>
          <p:cNvPr id="28" name="Picture 4" descr="Cert Manager Logo">
            <a:extLst>
              <a:ext uri="{FF2B5EF4-FFF2-40B4-BE49-F238E27FC236}">
                <a16:creationId xmlns:a16="http://schemas.microsoft.com/office/drawing/2014/main" id="{7B7AA556-D5F6-EE29-452D-6228F5A5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23" y="5303998"/>
            <a:ext cx="402132" cy="4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73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97067bb-571b-4fbe-930f-7dbc25b8fc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97067bb-571b-4fbe-930f-7dbc25b8fc9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97067bb-571b-4fbe-930f-7dbc25b8fc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e8a331f-b66f-4356-8a57-c917956cec5d"/>
</p:tagLst>
</file>

<file path=ppt/theme/theme1.xml><?xml version="1.0" encoding="utf-8"?>
<a:theme xmlns:a="http://schemas.openxmlformats.org/drawingml/2006/main" name="Thème Office">
  <a:themeElements>
    <a:clrScheme name="Sylva">
      <a:dk1>
        <a:srgbClr val="003F42"/>
      </a:dk1>
      <a:lt1>
        <a:srgbClr val="FFFFFF"/>
      </a:lt1>
      <a:dk2>
        <a:srgbClr val="49B26C"/>
      </a:dk2>
      <a:lt2>
        <a:srgbClr val="DAEFE1"/>
      </a:lt2>
      <a:accent1>
        <a:srgbClr val="003F42"/>
      </a:accent1>
      <a:accent2>
        <a:srgbClr val="49B26C"/>
      </a:accent2>
      <a:accent3>
        <a:srgbClr val="75CD74"/>
      </a:accent3>
      <a:accent4>
        <a:srgbClr val="CCEDCC"/>
      </a:accent4>
      <a:accent5>
        <a:srgbClr val="FFFFFF"/>
      </a:accent5>
      <a:accent6>
        <a:srgbClr val="000000"/>
      </a:accent6>
      <a:hlink>
        <a:srgbClr val="49B26C"/>
      </a:hlink>
      <a:folHlink>
        <a:srgbClr val="003F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Mano">
      <a:dk1>
        <a:srgbClr val="000000"/>
      </a:dk1>
      <a:lt1>
        <a:srgbClr val="FFFFFF"/>
      </a:lt1>
      <a:dk2>
        <a:srgbClr val="3F3F3F"/>
      </a:dk2>
      <a:lt2>
        <a:srgbClr val="64CAE2"/>
      </a:lt2>
      <a:accent1>
        <a:srgbClr val="004A8D"/>
      </a:accent1>
      <a:accent2>
        <a:srgbClr val="397EC1"/>
      </a:accent2>
      <a:accent3>
        <a:srgbClr val="704FA0"/>
      </a:accent3>
      <a:accent4>
        <a:srgbClr val="9C59A4"/>
      </a:accent4>
      <a:accent5>
        <a:srgbClr val="E83A7A"/>
      </a:accent5>
      <a:accent6>
        <a:srgbClr val="64CAE2"/>
      </a:accent6>
      <a:hlink>
        <a:srgbClr val="397EC1"/>
      </a:hlink>
      <a:folHlink>
        <a:srgbClr val="9C59A4"/>
      </a:folHlink>
    </a:clrScheme>
    <a:fontScheme name="Mano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801926D6-1755-43A4-9EBF-9CD1D4BBF275}" vid="{DF0D4C82-45AB-481D-9DC7-847480A9F16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5bd4d2-aa7c-445f-9ef8-222ebb1d2b43}" enabled="1" method="Privileged" siteId="{9744600e-3e04-492e-baa1-25ec245c6f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14517</TotalTime>
  <Words>1092</Words>
  <Application>Microsoft Office PowerPoint</Application>
  <PresentationFormat>Panorámica</PresentationFormat>
  <Paragraphs>299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Consolas</vt:lpstr>
      <vt:lpstr>Helvetica 55 Roman</vt:lpstr>
      <vt:lpstr>Helvetica 75 Bold</vt:lpstr>
      <vt:lpstr>Thème Office</vt:lpstr>
      <vt:lpstr>1_Tema de Office</vt:lpstr>
      <vt:lpstr>Presentación de PowerPoint</vt:lpstr>
      <vt:lpstr>About Open Source MANO</vt:lpstr>
      <vt:lpstr>Presentación de PowerPoint</vt:lpstr>
      <vt:lpstr>Since Release SIXTEEN, OSM scope and architecture have been substantially extended</vt:lpstr>
      <vt:lpstr>Since Release SIXTEEN, OSM scope and architecture have been substantially extended</vt:lpstr>
      <vt:lpstr>Workflow for declarative operations</vt:lpstr>
      <vt:lpstr>Continuous Reconciliation of Intents </vt:lpstr>
      <vt:lpstr>Continuous Reconciliation of Intents</vt:lpstr>
      <vt:lpstr>Continuous Reconciliation of Intents</vt:lpstr>
      <vt:lpstr>Git repos, artifacts and intents in OSM</vt:lpstr>
      <vt:lpstr>Git repo structure for FluxCD in OSM</vt:lpstr>
      <vt:lpstr>Application artifacts in OSM OKA (OSM Kubernetes Application)</vt:lpstr>
      <vt:lpstr>How an intent is generated in OSM</vt:lpstr>
      <vt:lpstr>Application artifacts in OSM OKA (OSM Kubernetes Application)</vt:lpstr>
      <vt:lpstr>Application artifacts in OSM OKA (OSM Kubernetes Application)</vt:lpstr>
      <vt:lpstr>Application artifacts in OSM OKA (OSM Kubernetes Application)</vt:lpstr>
      <vt:lpstr>Application artifacts in OSM Concepts</vt:lpstr>
      <vt:lpstr>Application artifacts in OSM Concepts</vt:lpstr>
      <vt:lpstr>App Instantiation in OSM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DEMARTIS Stéphane INNOV/NET</dc:creator>
  <cp:lastModifiedBy>GERARDO GARCIA DE BLAS</cp:lastModifiedBy>
  <cp:revision>317</cp:revision>
  <dcterms:created xsi:type="dcterms:W3CDTF">2022-11-17T16:11:15Z</dcterms:created>
  <dcterms:modified xsi:type="dcterms:W3CDTF">2026-03-26T07:19:24Z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1abe28f6-4eb5-42e6-bbff-1356c852cf7b</vt:lpwstr>
  </property>
  <property fmtid="{D5CDD505-2E9C-101B-9397-08002B2CF9AE}" pid="3" name="Offisync_ProviderInitializationData">
    <vt:lpwstr>https://plazza.orange.com</vt:lpwstr>
  </property>
  <property fmtid="{D5CDD505-2E9C-101B-9397-08002B2CF9AE}" pid="4" name="Offisync_UpdateToken">
    <vt:lpwstr>9</vt:lpwstr>
  </property>
  <property fmtid="{D5CDD505-2E9C-101B-9397-08002B2CF9AE}" pid="5" name="Jive_PrevVersionNumber">
    <vt:lpwstr/>
  </property>
  <property fmtid="{D5CDD505-2E9C-101B-9397-08002B2CF9AE}" pid="6" name="Jive_LatestUserAccountName">
    <vt:lpwstr>nicolas.homo@orange.com</vt:lpwstr>
  </property>
  <property fmtid="{D5CDD505-2E9C-101B-9397-08002B2CF9AE}" pid="7" name="Jive_LatestFileFullName">
    <vt:lpwstr>7984bbba667ede4e42894e73d629fd34</vt:lpwstr>
  </property>
  <property fmtid="{D5CDD505-2E9C-101B-9397-08002B2CF9AE}" pid="8" name="Jive_ModifiedButNotPublished">
    <vt:lpwstr>True</vt:lpwstr>
  </property>
  <property fmtid="{D5CDD505-2E9C-101B-9397-08002B2CF9AE}" pid="9" name="Offisync_UniqueId">
    <vt:lpwstr>2232439</vt:lpwstr>
  </property>
  <property fmtid="{D5CDD505-2E9C-101B-9397-08002B2CF9AE}" pid="10" name="Jive_VersionGuid_v2.5">
    <vt:lpwstr/>
  </property>
  <property fmtid="{D5CDD505-2E9C-101B-9397-08002B2CF9AE}" pid="11" name="Jive_VersionGuid">
    <vt:lpwstr>37ee66dcd04641ceb2301e4913586f76</vt:lpwstr>
  </property>
  <property fmtid="{D5CDD505-2E9C-101B-9397-08002B2CF9AE}" pid="12" name="MSIP_Label_e6c818a6-e1a0-4a6e-a969-20d857c5dc62_Enabled">
    <vt:lpwstr>true</vt:lpwstr>
  </property>
  <property fmtid="{D5CDD505-2E9C-101B-9397-08002B2CF9AE}" pid="13" name="MSIP_Label_e6c818a6-e1a0-4a6e-a969-20d857c5dc62_SetDate">
    <vt:lpwstr>2022-12-07T17:28:02Z</vt:lpwstr>
  </property>
  <property fmtid="{D5CDD505-2E9C-101B-9397-08002B2CF9AE}" pid="14" name="MSIP_Label_e6c818a6-e1a0-4a6e-a969-20d857c5dc62_Method">
    <vt:lpwstr>Standard</vt:lpwstr>
  </property>
  <property fmtid="{D5CDD505-2E9C-101B-9397-08002B2CF9AE}" pid="15" name="MSIP_Label_e6c818a6-e1a0-4a6e-a969-20d857c5dc62_Name">
    <vt:lpwstr>Orange_restricted_internal.2</vt:lpwstr>
  </property>
  <property fmtid="{D5CDD505-2E9C-101B-9397-08002B2CF9AE}" pid="16" name="MSIP_Label_e6c818a6-e1a0-4a6e-a969-20d857c5dc62_SiteId">
    <vt:lpwstr>90c7a20a-f34b-40bf-bc48-b9253b6f5d20</vt:lpwstr>
  </property>
  <property fmtid="{D5CDD505-2E9C-101B-9397-08002B2CF9AE}" pid="17" name="MSIP_Label_e6c818a6-e1a0-4a6e-a969-20d857c5dc62_ActionId">
    <vt:lpwstr>3df51ddc-74b0-4453-8909-d167ced7d72a</vt:lpwstr>
  </property>
  <property fmtid="{D5CDD505-2E9C-101B-9397-08002B2CF9AE}" pid="18" name="MSIP_Label_e6c818a6-e1a0-4a6e-a969-20d857c5dc62_ContentBits">
    <vt:lpwstr>2</vt:lpwstr>
  </property>
  <property fmtid="{D5CDD505-2E9C-101B-9397-08002B2CF9AE}" pid="19" name="MSIP_Label_e65bd4d2-aa7c-445f-9ef8-222ebb1d2b43_Enabled">
    <vt:lpwstr>true</vt:lpwstr>
  </property>
  <property fmtid="{D5CDD505-2E9C-101B-9397-08002B2CF9AE}" pid="20" name="MSIP_Label_e65bd4d2-aa7c-445f-9ef8-222ebb1d2b43_SetDate">
    <vt:lpwstr>2023-11-10T10:49:59Z</vt:lpwstr>
  </property>
  <property fmtid="{D5CDD505-2E9C-101B-9397-08002B2CF9AE}" pid="21" name="MSIP_Label_e65bd4d2-aa7c-445f-9ef8-222ebb1d2b43_Method">
    <vt:lpwstr>Privileged</vt:lpwstr>
  </property>
  <property fmtid="{D5CDD505-2E9C-101B-9397-08002B2CF9AE}" pid="22" name="MSIP_Label_e65bd4d2-aa7c-445f-9ef8-222ebb1d2b43_Name">
    <vt:lpwstr>e65bd4d2-aa7c-445f-9ef8-222ebb1d2b43</vt:lpwstr>
  </property>
  <property fmtid="{D5CDD505-2E9C-101B-9397-08002B2CF9AE}" pid="23" name="MSIP_Label_e65bd4d2-aa7c-445f-9ef8-222ebb1d2b43_SiteId">
    <vt:lpwstr>9744600e-3e04-492e-baa1-25ec245c6f10</vt:lpwstr>
  </property>
  <property fmtid="{D5CDD505-2E9C-101B-9397-08002B2CF9AE}" pid="24" name="MSIP_Label_e65bd4d2-aa7c-445f-9ef8-222ebb1d2b43_ActionId">
    <vt:lpwstr>e3ccf24c-a027-48ac-a664-c1a9be1d49dd</vt:lpwstr>
  </property>
  <property fmtid="{D5CDD505-2E9C-101B-9397-08002B2CF9AE}" pid="25" name="MSIP_Label_e65bd4d2-aa7c-445f-9ef8-222ebb1d2b43_ContentBits">
    <vt:lpwstr>2</vt:lpwstr>
  </property>
  <property fmtid="{D5CDD505-2E9C-101B-9397-08002B2CF9AE}" pid="26" name="ClassificationContentMarkingFooterLocations">
    <vt:lpwstr>Thème Office:8</vt:lpwstr>
  </property>
  <property fmtid="{D5CDD505-2E9C-101B-9397-08002B2CF9AE}" pid="27" name="ClassificationContentMarkingFooterText">
    <vt:lpwstr>***Este documento está clasificado como PUBLICO por TELEFÓNICA.
***This document is classified as PUBLIC by TELEFÓNICA.</vt:lpwstr>
  </property>
</Properties>
</file>